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59" r:id="rId6"/>
    <p:sldId id="262" r:id="rId7"/>
    <p:sldId id="265" r:id="rId8"/>
    <p:sldId id="263" r:id="rId9"/>
    <p:sldId id="264" r:id="rId10"/>
    <p:sldId id="266" r:id="rId11"/>
    <p:sldId id="267" r:id="rId12"/>
    <p:sldId id="269" r:id="rId13"/>
    <p:sldId id="271" r:id="rId14"/>
    <p:sldId id="272" r:id="rId15"/>
    <p:sldId id="270" r:id="rId16"/>
    <p:sldId id="268" r:id="rId17"/>
    <p:sldId id="273" r:id="rId18"/>
    <p:sldId id="274" r:id="rId19"/>
    <p:sldId id="275" r:id="rId20"/>
    <p:sldId id="276" r:id="rId21"/>
    <p:sldId id="278" r:id="rId22"/>
    <p:sldId id="280" r:id="rId23"/>
    <p:sldId id="281"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7"/>
    <p:restoredTop sz="96327"/>
  </p:normalViewPr>
  <p:slideViewPr>
    <p:cSldViewPr snapToGrid="0">
      <p:cViewPr>
        <p:scale>
          <a:sx n="120" d="100"/>
          <a:sy n="120" d="100"/>
        </p:scale>
        <p:origin x="496"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31D53-9B13-BB8F-C6EB-9A160AF6DC9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BAD70E96-453C-8141-85EC-B56529F6B9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43C7B74E-B9B3-10B7-745D-5164A4D402D7}"/>
              </a:ext>
            </a:extLst>
          </p:cNvPr>
          <p:cNvSpPr>
            <a:spLocks noGrp="1"/>
          </p:cNvSpPr>
          <p:nvPr>
            <p:ph type="dt" sz="half" idx="10"/>
          </p:nvPr>
        </p:nvSpPr>
        <p:spPr/>
        <p:txBody>
          <a:bodyPr/>
          <a:lstStyle/>
          <a:p>
            <a:fld id="{FDB52606-0A7C-DC45-8C48-B914F3CAF37E}" type="datetimeFigureOut">
              <a:rPr lang="en-GB" smtClean="0"/>
              <a:t>01/11/2023</a:t>
            </a:fld>
            <a:endParaRPr lang="en-GB"/>
          </a:p>
        </p:txBody>
      </p:sp>
      <p:sp>
        <p:nvSpPr>
          <p:cNvPr id="5" name="Footer Placeholder 4">
            <a:extLst>
              <a:ext uri="{FF2B5EF4-FFF2-40B4-BE49-F238E27FC236}">
                <a16:creationId xmlns:a16="http://schemas.microsoft.com/office/drawing/2014/main" id="{059F5BE2-3A06-5B2B-DB6B-BBDBC10211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0416FB-95A7-F261-8B96-534B815DCE0C}"/>
              </a:ext>
            </a:extLst>
          </p:cNvPr>
          <p:cNvSpPr>
            <a:spLocks noGrp="1"/>
          </p:cNvSpPr>
          <p:nvPr>
            <p:ph type="sldNum" sz="quarter" idx="12"/>
          </p:nvPr>
        </p:nvSpPr>
        <p:spPr/>
        <p:txBody>
          <a:bodyPr/>
          <a:lstStyle/>
          <a:p>
            <a:fld id="{D12CECFF-6045-C54B-A593-FA3CB6783DA4}" type="slidenum">
              <a:rPr lang="en-GB" smtClean="0"/>
              <a:t>‹#›</a:t>
            </a:fld>
            <a:endParaRPr lang="en-GB"/>
          </a:p>
        </p:txBody>
      </p:sp>
    </p:spTree>
    <p:extLst>
      <p:ext uri="{BB962C8B-B14F-4D97-AF65-F5344CB8AC3E}">
        <p14:creationId xmlns:p14="http://schemas.microsoft.com/office/powerpoint/2010/main" val="1302472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5EE7-1B16-3FC3-7C3D-47C3A232CF88}"/>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4DD187E-C43D-34A3-78A6-7AC4455CB1A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ADABC82-0464-C7EB-3479-6FB2ACEBDBFE}"/>
              </a:ext>
            </a:extLst>
          </p:cNvPr>
          <p:cNvSpPr>
            <a:spLocks noGrp="1"/>
          </p:cNvSpPr>
          <p:nvPr>
            <p:ph type="dt" sz="half" idx="10"/>
          </p:nvPr>
        </p:nvSpPr>
        <p:spPr/>
        <p:txBody>
          <a:bodyPr/>
          <a:lstStyle/>
          <a:p>
            <a:fld id="{FDB52606-0A7C-DC45-8C48-B914F3CAF37E}" type="datetimeFigureOut">
              <a:rPr lang="en-GB" smtClean="0"/>
              <a:t>01/11/2023</a:t>
            </a:fld>
            <a:endParaRPr lang="en-GB"/>
          </a:p>
        </p:txBody>
      </p:sp>
      <p:sp>
        <p:nvSpPr>
          <p:cNvPr id="5" name="Footer Placeholder 4">
            <a:extLst>
              <a:ext uri="{FF2B5EF4-FFF2-40B4-BE49-F238E27FC236}">
                <a16:creationId xmlns:a16="http://schemas.microsoft.com/office/drawing/2014/main" id="{9D61AE13-A955-A971-8B24-6B07DEE0D4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3F921B-3621-4D7A-6180-59E5B91C64CB}"/>
              </a:ext>
            </a:extLst>
          </p:cNvPr>
          <p:cNvSpPr>
            <a:spLocks noGrp="1"/>
          </p:cNvSpPr>
          <p:nvPr>
            <p:ph type="sldNum" sz="quarter" idx="12"/>
          </p:nvPr>
        </p:nvSpPr>
        <p:spPr/>
        <p:txBody>
          <a:bodyPr/>
          <a:lstStyle/>
          <a:p>
            <a:fld id="{D12CECFF-6045-C54B-A593-FA3CB6783DA4}" type="slidenum">
              <a:rPr lang="en-GB" smtClean="0"/>
              <a:t>‹#›</a:t>
            </a:fld>
            <a:endParaRPr lang="en-GB"/>
          </a:p>
        </p:txBody>
      </p:sp>
    </p:spTree>
    <p:extLst>
      <p:ext uri="{BB962C8B-B14F-4D97-AF65-F5344CB8AC3E}">
        <p14:creationId xmlns:p14="http://schemas.microsoft.com/office/powerpoint/2010/main" val="1387654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C7C9E9-5DFF-CE2C-5624-119E1FFCE3CB}"/>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06888E9A-BFFE-306D-2AF2-0959A513CEA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BE30DC7-D1D2-2F8A-D5A8-E35F254C2AE1}"/>
              </a:ext>
            </a:extLst>
          </p:cNvPr>
          <p:cNvSpPr>
            <a:spLocks noGrp="1"/>
          </p:cNvSpPr>
          <p:nvPr>
            <p:ph type="dt" sz="half" idx="10"/>
          </p:nvPr>
        </p:nvSpPr>
        <p:spPr/>
        <p:txBody>
          <a:bodyPr/>
          <a:lstStyle/>
          <a:p>
            <a:fld id="{FDB52606-0A7C-DC45-8C48-B914F3CAF37E}" type="datetimeFigureOut">
              <a:rPr lang="en-GB" smtClean="0"/>
              <a:t>01/11/2023</a:t>
            </a:fld>
            <a:endParaRPr lang="en-GB"/>
          </a:p>
        </p:txBody>
      </p:sp>
      <p:sp>
        <p:nvSpPr>
          <p:cNvPr id="5" name="Footer Placeholder 4">
            <a:extLst>
              <a:ext uri="{FF2B5EF4-FFF2-40B4-BE49-F238E27FC236}">
                <a16:creationId xmlns:a16="http://schemas.microsoft.com/office/drawing/2014/main" id="{8C03DCE9-13CE-82F9-7A54-034F2B1151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067A5C-4B63-C411-BEBD-C2DCEFB51824}"/>
              </a:ext>
            </a:extLst>
          </p:cNvPr>
          <p:cNvSpPr>
            <a:spLocks noGrp="1"/>
          </p:cNvSpPr>
          <p:nvPr>
            <p:ph type="sldNum" sz="quarter" idx="12"/>
          </p:nvPr>
        </p:nvSpPr>
        <p:spPr/>
        <p:txBody>
          <a:bodyPr/>
          <a:lstStyle/>
          <a:p>
            <a:fld id="{D12CECFF-6045-C54B-A593-FA3CB6783DA4}" type="slidenum">
              <a:rPr lang="en-GB" smtClean="0"/>
              <a:t>‹#›</a:t>
            </a:fld>
            <a:endParaRPr lang="en-GB"/>
          </a:p>
        </p:txBody>
      </p:sp>
    </p:spTree>
    <p:extLst>
      <p:ext uri="{BB962C8B-B14F-4D97-AF65-F5344CB8AC3E}">
        <p14:creationId xmlns:p14="http://schemas.microsoft.com/office/powerpoint/2010/main" val="54161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903D2-1E43-89F3-9CC3-A916B74CC90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917CFAD1-7C4E-FB65-CE6F-96BE1A09C39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771935E-ACEC-CB64-EC0B-8FB4345E261D}"/>
              </a:ext>
            </a:extLst>
          </p:cNvPr>
          <p:cNvSpPr>
            <a:spLocks noGrp="1"/>
          </p:cNvSpPr>
          <p:nvPr>
            <p:ph type="dt" sz="half" idx="10"/>
          </p:nvPr>
        </p:nvSpPr>
        <p:spPr/>
        <p:txBody>
          <a:bodyPr/>
          <a:lstStyle/>
          <a:p>
            <a:fld id="{FDB52606-0A7C-DC45-8C48-B914F3CAF37E}" type="datetimeFigureOut">
              <a:rPr lang="en-GB" smtClean="0"/>
              <a:t>01/11/2023</a:t>
            </a:fld>
            <a:endParaRPr lang="en-GB"/>
          </a:p>
        </p:txBody>
      </p:sp>
      <p:sp>
        <p:nvSpPr>
          <p:cNvPr id="5" name="Footer Placeholder 4">
            <a:extLst>
              <a:ext uri="{FF2B5EF4-FFF2-40B4-BE49-F238E27FC236}">
                <a16:creationId xmlns:a16="http://schemas.microsoft.com/office/drawing/2014/main" id="{02A7D481-7894-AE60-9275-64128689214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027B2F-9516-0CFD-6571-E055C9F34A22}"/>
              </a:ext>
            </a:extLst>
          </p:cNvPr>
          <p:cNvSpPr>
            <a:spLocks noGrp="1"/>
          </p:cNvSpPr>
          <p:nvPr>
            <p:ph type="sldNum" sz="quarter" idx="12"/>
          </p:nvPr>
        </p:nvSpPr>
        <p:spPr/>
        <p:txBody>
          <a:bodyPr/>
          <a:lstStyle/>
          <a:p>
            <a:fld id="{D12CECFF-6045-C54B-A593-FA3CB6783DA4}" type="slidenum">
              <a:rPr lang="en-GB" smtClean="0"/>
              <a:t>‹#›</a:t>
            </a:fld>
            <a:endParaRPr lang="en-GB"/>
          </a:p>
        </p:txBody>
      </p:sp>
    </p:spTree>
    <p:extLst>
      <p:ext uri="{BB962C8B-B14F-4D97-AF65-F5344CB8AC3E}">
        <p14:creationId xmlns:p14="http://schemas.microsoft.com/office/powerpoint/2010/main" val="4213850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6558A-0481-15CC-DEF1-02EC51B1EDC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D7DF276F-523B-910C-7FB3-246B3B244E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87B0586-141F-E4C4-63B4-93BFA847C536}"/>
              </a:ext>
            </a:extLst>
          </p:cNvPr>
          <p:cNvSpPr>
            <a:spLocks noGrp="1"/>
          </p:cNvSpPr>
          <p:nvPr>
            <p:ph type="dt" sz="half" idx="10"/>
          </p:nvPr>
        </p:nvSpPr>
        <p:spPr/>
        <p:txBody>
          <a:bodyPr/>
          <a:lstStyle/>
          <a:p>
            <a:fld id="{FDB52606-0A7C-DC45-8C48-B914F3CAF37E}" type="datetimeFigureOut">
              <a:rPr lang="en-GB" smtClean="0"/>
              <a:t>01/11/2023</a:t>
            </a:fld>
            <a:endParaRPr lang="en-GB"/>
          </a:p>
        </p:txBody>
      </p:sp>
      <p:sp>
        <p:nvSpPr>
          <p:cNvPr id="5" name="Footer Placeholder 4">
            <a:extLst>
              <a:ext uri="{FF2B5EF4-FFF2-40B4-BE49-F238E27FC236}">
                <a16:creationId xmlns:a16="http://schemas.microsoft.com/office/drawing/2014/main" id="{3FDCC52F-23CB-1214-B073-4F5CFEF645D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89ED85-9147-BAC7-98E6-C3664040AC7F}"/>
              </a:ext>
            </a:extLst>
          </p:cNvPr>
          <p:cNvSpPr>
            <a:spLocks noGrp="1"/>
          </p:cNvSpPr>
          <p:nvPr>
            <p:ph type="sldNum" sz="quarter" idx="12"/>
          </p:nvPr>
        </p:nvSpPr>
        <p:spPr/>
        <p:txBody>
          <a:bodyPr/>
          <a:lstStyle/>
          <a:p>
            <a:fld id="{D12CECFF-6045-C54B-A593-FA3CB6783DA4}" type="slidenum">
              <a:rPr lang="en-GB" smtClean="0"/>
              <a:t>‹#›</a:t>
            </a:fld>
            <a:endParaRPr lang="en-GB"/>
          </a:p>
        </p:txBody>
      </p:sp>
    </p:spTree>
    <p:extLst>
      <p:ext uri="{BB962C8B-B14F-4D97-AF65-F5344CB8AC3E}">
        <p14:creationId xmlns:p14="http://schemas.microsoft.com/office/powerpoint/2010/main" val="1060997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47732-2C34-8ECA-E2D7-C73FAD1AF07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1A39680-BA3F-1ECF-F61D-C21F3E3DA84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40B3066-AC18-DFBC-5722-BE6FBB2D8CA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0752A138-80DA-80C1-CBB9-5E2D80ED8737}"/>
              </a:ext>
            </a:extLst>
          </p:cNvPr>
          <p:cNvSpPr>
            <a:spLocks noGrp="1"/>
          </p:cNvSpPr>
          <p:nvPr>
            <p:ph type="dt" sz="half" idx="10"/>
          </p:nvPr>
        </p:nvSpPr>
        <p:spPr/>
        <p:txBody>
          <a:bodyPr/>
          <a:lstStyle/>
          <a:p>
            <a:fld id="{FDB52606-0A7C-DC45-8C48-B914F3CAF37E}" type="datetimeFigureOut">
              <a:rPr lang="en-GB" smtClean="0"/>
              <a:t>01/11/2023</a:t>
            </a:fld>
            <a:endParaRPr lang="en-GB"/>
          </a:p>
        </p:txBody>
      </p:sp>
      <p:sp>
        <p:nvSpPr>
          <p:cNvPr id="6" name="Footer Placeholder 5">
            <a:extLst>
              <a:ext uri="{FF2B5EF4-FFF2-40B4-BE49-F238E27FC236}">
                <a16:creationId xmlns:a16="http://schemas.microsoft.com/office/drawing/2014/main" id="{6CF3376E-FD2D-94FA-1D35-0AEB40A9B06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09DB1A4-89ED-82D6-DE22-B740DCD7AE31}"/>
              </a:ext>
            </a:extLst>
          </p:cNvPr>
          <p:cNvSpPr>
            <a:spLocks noGrp="1"/>
          </p:cNvSpPr>
          <p:nvPr>
            <p:ph type="sldNum" sz="quarter" idx="12"/>
          </p:nvPr>
        </p:nvSpPr>
        <p:spPr/>
        <p:txBody>
          <a:bodyPr/>
          <a:lstStyle/>
          <a:p>
            <a:fld id="{D12CECFF-6045-C54B-A593-FA3CB6783DA4}" type="slidenum">
              <a:rPr lang="en-GB" smtClean="0"/>
              <a:t>‹#›</a:t>
            </a:fld>
            <a:endParaRPr lang="en-GB"/>
          </a:p>
        </p:txBody>
      </p:sp>
    </p:spTree>
    <p:extLst>
      <p:ext uri="{BB962C8B-B14F-4D97-AF65-F5344CB8AC3E}">
        <p14:creationId xmlns:p14="http://schemas.microsoft.com/office/powerpoint/2010/main" val="2165060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5051B-5454-AFF6-20ED-355396A19423}"/>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5885C906-C9E7-1BCE-F5E2-3BE4920B45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9AE8F5A-C79F-51A5-2EB5-C03DE63E032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C89D218C-DDB9-5054-9066-4024EC17D6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6A295F2-0D62-76E7-0BFF-0081329A860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5C2616A-9912-4BBA-369E-2BEB7B12579A}"/>
              </a:ext>
            </a:extLst>
          </p:cNvPr>
          <p:cNvSpPr>
            <a:spLocks noGrp="1"/>
          </p:cNvSpPr>
          <p:nvPr>
            <p:ph type="dt" sz="half" idx="10"/>
          </p:nvPr>
        </p:nvSpPr>
        <p:spPr/>
        <p:txBody>
          <a:bodyPr/>
          <a:lstStyle/>
          <a:p>
            <a:fld id="{FDB52606-0A7C-DC45-8C48-B914F3CAF37E}" type="datetimeFigureOut">
              <a:rPr lang="en-GB" smtClean="0"/>
              <a:t>01/11/2023</a:t>
            </a:fld>
            <a:endParaRPr lang="en-GB"/>
          </a:p>
        </p:txBody>
      </p:sp>
      <p:sp>
        <p:nvSpPr>
          <p:cNvPr id="8" name="Footer Placeholder 7">
            <a:extLst>
              <a:ext uri="{FF2B5EF4-FFF2-40B4-BE49-F238E27FC236}">
                <a16:creationId xmlns:a16="http://schemas.microsoft.com/office/drawing/2014/main" id="{D53F026B-F018-BECA-3B80-17853F6A239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48B06CF-7E4E-0E4C-C429-47B35F1F9AD5}"/>
              </a:ext>
            </a:extLst>
          </p:cNvPr>
          <p:cNvSpPr>
            <a:spLocks noGrp="1"/>
          </p:cNvSpPr>
          <p:nvPr>
            <p:ph type="sldNum" sz="quarter" idx="12"/>
          </p:nvPr>
        </p:nvSpPr>
        <p:spPr/>
        <p:txBody>
          <a:bodyPr/>
          <a:lstStyle/>
          <a:p>
            <a:fld id="{D12CECFF-6045-C54B-A593-FA3CB6783DA4}" type="slidenum">
              <a:rPr lang="en-GB" smtClean="0"/>
              <a:t>‹#›</a:t>
            </a:fld>
            <a:endParaRPr lang="en-GB"/>
          </a:p>
        </p:txBody>
      </p:sp>
    </p:spTree>
    <p:extLst>
      <p:ext uri="{BB962C8B-B14F-4D97-AF65-F5344CB8AC3E}">
        <p14:creationId xmlns:p14="http://schemas.microsoft.com/office/powerpoint/2010/main" val="1689653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78C8E-0EED-8F7A-552C-BCF6E8F5082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F856CD4A-7C59-72D3-7CD0-EB703630EF2A}"/>
              </a:ext>
            </a:extLst>
          </p:cNvPr>
          <p:cNvSpPr>
            <a:spLocks noGrp="1"/>
          </p:cNvSpPr>
          <p:nvPr>
            <p:ph type="dt" sz="half" idx="10"/>
          </p:nvPr>
        </p:nvSpPr>
        <p:spPr/>
        <p:txBody>
          <a:bodyPr/>
          <a:lstStyle/>
          <a:p>
            <a:fld id="{FDB52606-0A7C-DC45-8C48-B914F3CAF37E}" type="datetimeFigureOut">
              <a:rPr lang="en-GB" smtClean="0"/>
              <a:t>01/11/2023</a:t>
            </a:fld>
            <a:endParaRPr lang="en-GB"/>
          </a:p>
        </p:txBody>
      </p:sp>
      <p:sp>
        <p:nvSpPr>
          <p:cNvPr id="4" name="Footer Placeholder 3">
            <a:extLst>
              <a:ext uri="{FF2B5EF4-FFF2-40B4-BE49-F238E27FC236}">
                <a16:creationId xmlns:a16="http://schemas.microsoft.com/office/drawing/2014/main" id="{53562B03-C769-2A50-83A8-029984C3A78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CD68A92-56A5-FE4D-29F8-9589FE66EDDE}"/>
              </a:ext>
            </a:extLst>
          </p:cNvPr>
          <p:cNvSpPr>
            <a:spLocks noGrp="1"/>
          </p:cNvSpPr>
          <p:nvPr>
            <p:ph type="sldNum" sz="quarter" idx="12"/>
          </p:nvPr>
        </p:nvSpPr>
        <p:spPr/>
        <p:txBody>
          <a:bodyPr/>
          <a:lstStyle/>
          <a:p>
            <a:fld id="{D12CECFF-6045-C54B-A593-FA3CB6783DA4}" type="slidenum">
              <a:rPr lang="en-GB" smtClean="0"/>
              <a:t>‹#›</a:t>
            </a:fld>
            <a:endParaRPr lang="en-GB"/>
          </a:p>
        </p:txBody>
      </p:sp>
    </p:spTree>
    <p:extLst>
      <p:ext uri="{BB962C8B-B14F-4D97-AF65-F5344CB8AC3E}">
        <p14:creationId xmlns:p14="http://schemas.microsoft.com/office/powerpoint/2010/main" val="585197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F0A354-35D4-20A9-09DF-D60E1581A90D}"/>
              </a:ext>
            </a:extLst>
          </p:cNvPr>
          <p:cNvSpPr>
            <a:spLocks noGrp="1"/>
          </p:cNvSpPr>
          <p:nvPr>
            <p:ph type="dt" sz="half" idx="10"/>
          </p:nvPr>
        </p:nvSpPr>
        <p:spPr/>
        <p:txBody>
          <a:bodyPr/>
          <a:lstStyle/>
          <a:p>
            <a:fld id="{FDB52606-0A7C-DC45-8C48-B914F3CAF37E}" type="datetimeFigureOut">
              <a:rPr lang="en-GB" smtClean="0"/>
              <a:t>01/11/2023</a:t>
            </a:fld>
            <a:endParaRPr lang="en-GB"/>
          </a:p>
        </p:txBody>
      </p:sp>
      <p:sp>
        <p:nvSpPr>
          <p:cNvPr id="3" name="Footer Placeholder 2">
            <a:extLst>
              <a:ext uri="{FF2B5EF4-FFF2-40B4-BE49-F238E27FC236}">
                <a16:creationId xmlns:a16="http://schemas.microsoft.com/office/drawing/2014/main" id="{9D94B91F-65D6-E9F3-E0EE-9187DB0377D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0D07B18-8014-3D28-0998-6D11939FA767}"/>
              </a:ext>
            </a:extLst>
          </p:cNvPr>
          <p:cNvSpPr>
            <a:spLocks noGrp="1"/>
          </p:cNvSpPr>
          <p:nvPr>
            <p:ph type="sldNum" sz="quarter" idx="12"/>
          </p:nvPr>
        </p:nvSpPr>
        <p:spPr/>
        <p:txBody>
          <a:bodyPr/>
          <a:lstStyle/>
          <a:p>
            <a:fld id="{D12CECFF-6045-C54B-A593-FA3CB6783DA4}" type="slidenum">
              <a:rPr lang="en-GB" smtClean="0"/>
              <a:t>‹#›</a:t>
            </a:fld>
            <a:endParaRPr lang="en-GB"/>
          </a:p>
        </p:txBody>
      </p:sp>
    </p:spTree>
    <p:extLst>
      <p:ext uri="{BB962C8B-B14F-4D97-AF65-F5344CB8AC3E}">
        <p14:creationId xmlns:p14="http://schemas.microsoft.com/office/powerpoint/2010/main" val="2389301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E844D-EB5A-1E4C-9D15-D9FF87144DA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3A33C90E-9A27-41A3-207A-AF40981145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EAEB359-68FB-E3C1-737B-924EE02237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12134A8-054E-E996-F817-392ABDCC2DE8}"/>
              </a:ext>
            </a:extLst>
          </p:cNvPr>
          <p:cNvSpPr>
            <a:spLocks noGrp="1"/>
          </p:cNvSpPr>
          <p:nvPr>
            <p:ph type="dt" sz="half" idx="10"/>
          </p:nvPr>
        </p:nvSpPr>
        <p:spPr/>
        <p:txBody>
          <a:bodyPr/>
          <a:lstStyle/>
          <a:p>
            <a:fld id="{FDB52606-0A7C-DC45-8C48-B914F3CAF37E}" type="datetimeFigureOut">
              <a:rPr lang="en-GB" smtClean="0"/>
              <a:t>01/11/2023</a:t>
            </a:fld>
            <a:endParaRPr lang="en-GB"/>
          </a:p>
        </p:txBody>
      </p:sp>
      <p:sp>
        <p:nvSpPr>
          <p:cNvPr id="6" name="Footer Placeholder 5">
            <a:extLst>
              <a:ext uri="{FF2B5EF4-FFF2-40B4-BE49-F238E27FC236}">
                <a16:creationId xmlns:a16="http://schemas.microsoft.com/office/drawing/2014/main" id="{1633B24D-BD07-260B-BA96-836B1BD3100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4DC08AE-CA75-CD14-1801-AFD5BAAF38C6}"/>
              </a:ext>
            </a:extLst>
          </p:cNvPr>
          <p:cNvSpPr>
            <a:spLocks noGrp="1"/>
          </p:cNvSpPr>
          <p:nvPr>
            <p:ph type="sldNum" sz="quarter" idx="12"/>
          </p:nvPr>
        </p:nvSpPr>
        <p:spPr/>
        <p:txBody>
          <a:bodyPr/>
          <a:lstStyle/>
          <a:p>
            <a:fld id="{D12CECFF-6045-C54B-A593-FA3CB6783DA4}" type="slidenum">
              <a:rPr lang="en-GB" smtClean="0"/>
              <a:t>‹#›</a:t>
            </a:fld>
            <a:endParaRPr lang="en-GB"/>
          </a:p>
        </p:txBody>
      </p:sp>
    </p:spTree>
    <p:extLst>
      <p:ext uri="{BB962C8B-B14F-4D97-AF65-F5344CB8AC3E}">
        <p14:creationId xmlns:p14="http://schemas.microsoft.com/office/powerpoint/2010/main" val="233352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F1B23-A599-30B5-7C4E-EF9F4FE40C0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6492DD57-46CC-377C-A4D0-B74B5A5C94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885658C-1F25-31C4-CCB5-70DED48DC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6DF9002-551F-0416-45DC-0408D8964E69}"/>
              </a:ext>
            </a:extLst>
          </p:cNvPr>
          <p:cNvSpPr>
            <a:spLocks noGrp="1"/>
          </p:cNvSpPr>
          <p:nvPr>
            <p:ph type="dt" sz="half" idx="10"/>
          </p:nvPr>
        </p:nvSpPr>
        <p:spPr/>
        <p:txBody>
          <a:bodyPr/>
          <a:lstStyle/>
          <a:p>
            <a:fld id="{FDB52606-0A7C-DC45-8C48-B914F3CAF37E}" type="datetimeFigureOut">
              <a:rPr lang="en-GB" smtClean="0"/>
              <a:t>01/11/2023</a:t>
            </a:fld>
            <a:endParaRPr lang="en-GB"/>
          </a:p>
        </p:txBody>
      </p:sp>
      <p:sp>
        <p:nvSpPr>
          <p:cNvPr id="6" name="Footer Placeholder 5">
            <a:extLst>
              <a:ext uri="{FF2B5EF4-FFF2-40B4-BE49-F238E27FC236}">
                <a16:creationId xmlns:a16="http://schemas.microsoft.com/office/drawing/2014/main" id="{D8ADE10D-2FE3-4248-D145-F5CC60C538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C17891C-554D-4474-A9D1-DBBE2E2B8FD7}"/>
              </a:ext>
            </a:extLst>
          </p:cNvPr>
          <p:cNvSpPr>
            <a:spLocks noGrp="1"/>
          </p:cNvSpPr>
          <p:nvPr>
            <p:ph type="sldNum" sz="quarter" idx="12"/>
          </p:nvPr>
        </p:nvSpPr>
        <p:spPr/>
        <p:txBody>
          <a:bodyPr/>
          <a:lstStyle/>
          <a:p>
            <a:fld id="{D12CECFF-6045-C54B-A593-FA3CB6783DA4}" type="slidenum">
              <a:rPr lang="en-GB" smtClean="0"/>
              <a:t>‹#›</a:t>
            </a:fld>
            <a:endParaRPr lang="en-GB"/>
          </a:p>
        </p:txBody>
      </p:sp>
    </p:spTree>
    <p:extLst>
      <p:ext uri="{BB962C8B-B14F-4D97-AF65-F5344CB8AC3E}">
        <p14:creationId xmlns:p14="http://schemas.microsoft.com/office/powerpoint/2010/main" val="3544412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F4A1EF-D97B-C627-EA7F-6F32181E05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98D0E60-E357-68A2-7BAB-FF09165A25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B6371E-9264-63A2-027C-1880AB01F2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B52606-0A7C-DC45-8C48-B914F3CAF37E}" type="datetimeFigureOut">
              <a:rPr lang="en-GB" smtClean="0"/>
              <a:t>01/11/2023</a:t>
            </a:fld>
            <a:endParaRPr lang="en-GB"/>
          </a:p>
        </p:txBody>
      </p:sp>
      <p:sp>
        <p:nvSpPr>
          <p:cNvPr id="5" name="Footer Placeholder 4">
            <a:extLst>
              <a:ext uri="{FF2B5EF4-FFF2-40B4-BE49-F238E27FC236}">
                <a16:creationId xmlns:a16="http://schemas.microsoft.com/office/drawing/2014/main" id="{C028B330-9802-6D1A-1BD2-38C0E77FCE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E76BFB7-AD24-A311-8911-905FB06EDD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2CECFF-6045-C54B-A593-FA3CB6783DA4}" type="slidenum">
              <a:rPr lang="en-GB" smtClean="0"/>
              <a:t>‹#›</a:t>
            </a:fld>
            <a:endParaRPr lang="en-GB"/>
          </a:p>
        </p:txBody>
      </p:sp>
    </p:spTree>
    <p:extLst>
      <p:ext uri="{BB962C8B-B14F-4D97-AF65-F5344CB8AC3E}">
        <p14:creationId xmlns:p14="http://schemas.microsoft.com/office/powerpoint/2010/main" val="40110087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33AE9F-731A-2631-B87A-1901EBAC17DF}"/>
              </a:ext>
            </a:extLst>
          </p:cNvPr>
          <p:cNvSpPr>
            <a:spLocks noGrp="1"/>
          </p:cNvSpPr>
          <p:nvPr>
            <p:ph type="ctrTitle"/>
          </p:nvPr>
        </p:nvSpPr>
        <p:spPr>
          <a:xfrm>
            <a:off x="1524000" y="1122363"/>
            <a:ext cx="9144000" cy="2387600"/>
          </a:xfrm>
        </p:spPr>
        <p:txBody>
          <a:bodyPr>
            <a:normAutofit/>
          </a:bodyPr>
          <a:lstStyle/>
          <a:p>
            <a:r>
              <a:rPr lang="en-GB" dirty="0"/>
              <a:t>Applied Data Science</a:t>
            </a:r>
            <a:br>
              <a:rPr lang="en-GB" dirty="0"/>
            </a:br>
            <a:r>
              <a:rPr lang="en-GB" sz="4000" dirty="0"/>
              <a:t>L11. Decision Trees</a:t>
            </a:r>
          </a:p>
        </p:txBody>
      </p:sp>
      <p:sp>
        <p:nvSpPr>
          <p:cNvPr id="5" name="Subtitle 2">
            <a:extLst>
              <a:ext uri="{FF2B5EF4-FFF2-40B4-BE49-F238E27FC236}">
                <a16:creationId xmlns:a16="http://schemas.microsoft.com/office/drawing/2014/main" id="{ECCA09A8-630A-2C8F-8E6B-6B435E55F1C2}"/>
              </a:ext>
            </a:extLst>
          </p:cNvPr>
          <p:cNvSpPr>
            <a:spLocks noGrp="1"/>
          </p:cNvSpPr>
          <p:nvPr>
            <p:ph type="subTitle" idx="1"/>
          </p:nvPr>
        </p:nvSpPr>
        <p:spPr>
          <a:xfrm>
            <a:off x="1524000" y="3602038"/>
            <a:ext cx="9144000" cy="1655762"/>
          </a:xfrm>
        </p:spPr>
        <p:txBody>
          <a:bodyPr>
            <a:normAutofit lnSpcReduction="10000"/>
          </a:bodyPr>
          <a:lstStyle/>
          <a:p>
            <a:endParaRPr lang="en-GB" dirty="0"/>
          </a:p>
          <a:p>
            <a:endParaRPr lang="en-GB" dirty="0"/>
          </a:p>
          <a:p>
            <a:pPr algn="l"/>
            <a:r>
              <a:rPr lang="en-GB" dirty="0"/>
              <a:t>Irina </a:t>
            </a:r>
            <a:r>
              <a:rPr lang="en-GB" dirty="0" err="1"/>
              <a:t>Mohorianu</a:t>
            </a:r>
            <a:endParaRPr lang="en-GB" dirty="0"/>
          </a:p>
          <a:p>
            <a:pPr algn="l"/>
            <a:r>
              <a:rPr lang="en-GB" dirty="0"/>
              <a:t>Head of Bioinformatics/ Scientific Computing @CSCI</a:t>
            </a:r>
          </a:p>
        </p:txBody>
      </p:sp>
    </p:spTree>
    <p:extLst>
      <p:ext uri="{BB962C8B-B14F-4D97-AF65-F5344CB8AC3E}">
        <p14:creationId xmlns:p14="http://schemas.microsoft.com/office/powerpoint/2010/main" val="1118966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A827-3F6D-53B4-17A6-0A5C9E800421}"/>
              </a:ext>
            </a:extLst>
          </p:cNvPr>
          <p:cNvSpPr>
            <a:spLocks noGrp="1"/>
          </p:cNvSpPr>
          <p:nvPr>
            <p:ph type="title"/>
          </p:nvPr>
        </p:nvSpPr>
        <p:spPr/>
        <p:txBody>
          <a:bodyPr/>
          <a:lstStyle/>
          <a:p>
            <a:r>
              <a:rPr lang="en-GB" dirty="0"/>
              <a:t>Decision trees.</a:t>
            </a:r>
            <a:br>
              <a:rPr lang="en-GB" dirty="0"/>
            </a:br>
            <a:r>
              <a:rPr lang="en-GB" dirty="0"/>
              <a:t>Example 1. Car dataset</a:t>
            </a:r>
          </a:p>
        </p:txBody>
      </p:sp>
      <p:pic>
        <p:nvPicPr>
          <p:cNvPr id="3" name="Picture 2">
            <a:extLst>
              <a:ext uri="{FF2B5EF4-FFF2-40B4-BE49-F238E27FC236}">
                <a16:creationId xmlns:a16="http://schemas.microsoft.com/office/drawing/2014/main" id="{4CEC4340-0221-7215-26A6-B39B4874C311}"/>
              </a:ext>
            </a:extLst>
          </p:cNvPr>
          <p:cNvPicPr>
            <a:picLocks noChangeAspect="1"/>
          </p:cNvPicPr>
          <p:nvPr/>
        </p:nvPicPr>
        <p:blipFill>
          <a:blip r:embed="rId2"/>
          <a:stretch>
            <a:fillRect/>
          </a:stretch>
        </p:blipFill>
        <p:spPr>
          <a:xfrm>
            <a:off x="930966" y="1690688"/>
            <a:ext cx="7772400" cy="2766552"/>
          </a:xfrm>
          <a:prstGeom prst="rect">
            <a:avLst/>
          </a:prstGeom>
        </p:spPr>
      </p:pic>
      <p:pic>
        <p:nvPicPr>
          <p:cNvPr id="4" name="Picture 3">
            <a:extLst>
              <a:ext uri="{FF2B5EF4-FFF2-40B4-BE49-F238E27FC236}">
                <a16:creationId xmlns:a16="http://schemas.microsoft.com/office/drawing/2014/main" id="{0BC3C6AF-6F4D-2CE7-146E-0E9B2526A365}"/>
              </a:ext>
            </a:extLst>
          </p:cNvPr>
          <p:cNvPicPr>
            <a:picLocks noChangeAspect="1"/>
          </p:cNvPicPr>
          <p:nvPr/>
        </p:nvPicPr>
        <p:blipFill>
          <a:blip r:embed="rId3"/>
          <a:stretch>
            <a:fillRect/>
          </a:stretch>
        </p:blipFill>
        <p:spPr>
          <a:xfrm>
            <a:off x="1056860" y="4617995"/>
            <a:ext cx="7772400" cy="1756688"/>
          </a:xfrm>
          <a:prstGeom prst="rect">
            <a:avLst/>
          </a:prstGeom>
        </p:spPr>
      </p:pic>
    </p:spTree>
    <p:extLst>
      <p:ext uri="{BB962C8B-B14F-4D97-AF65-F5344CB8AC3E}">
        <p14:creationId xmlns:p14="http://schemas.microsoft.com/office/powerpoint/2010/main" val="61892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A827-3F6D-53B4-17A6-0A5C9E800421}"/>
              </a:ext>
            </a:extLst>
          </p:cNvPr>
          <p:cNvSpPr>
            <a:spLocks noGrp="1"/>
          </p:cNvSpPr>
          <p:nvPr>
            <p:ph type="title"/>
          </p:nvPr>
        </p:nvSpPr>
        <p:spPr/>
        <p:txBody>
          <a:bodyPr/>
          <a:lstStyle/>
          <a:p>
            <a:r>
              <a:rPr lang="en-GB" dirty="0"/>
              <a:t>Decision trees</a:t>
            </a:r>
            <a:br>
              <a:rPr lang="en-GB" dirty="0"/>
            </a:br>
            <a:r>
              <a:rPr lang="en-GB" dirty="0"/>
              <a:t>Example 1. Car dataset</a:t>
            </a:r>
          </a:p>
        </p:txBody>
      </p:sp>
      <p:pic>
        <p:nvPicPr>
          <p:cNvPr id="3" name="Picture 2">
            <a:extLst>
              <a:ext uri="{FF2B5EF4-FFF2-40B4-BE49-F238E27FC236}">
                <a16:creationId xmlns:a16="http://schemas.microsoft.com/office/drawing/2014/main" id="{340D2280-DB11-1E07-CCA6-27DEF6EE979F}"/>
              </a:ext>
            </a:extLst>
          </p:cNvPr>
          <p:cNvPicPr>
            <a:picLocks noChangeAspect="1"/>
          </p:cNvPicPr>
          <p:nvPr/>
        </p:nvPicPr>
        <p:blipFill>
          <a:blip r:embed="rId2"/>
          <a:stretch>
            <a:fillRect/>
          </a:stretch>
        </p:blipFill>
        <p:spPr>
          <a:xfrm>
            <a:off x="927652" y="1595615"/>
            <a:ext cx="7772400" cy="2692733"/>
          </a:xfrm>
          <a:prstGeom prst="rect">
            <a:avLst/>
          </a:prstGeom>
        </p:spPr>
      </p:pic>
      <p:pic>
        <p:nvPicPr>
          <p:cNvPr id="4" name="Picture 3">
            <a:extLst>
              <a:ext uri="{FF2B5EF4-FFF2-40B4-BE49-F238E27FC236}">
                <a16:creationId xmlns:a16="http://schemas.microsoft.com/office/drawing/2014/main" id="{79A7D099-CB23-12F5-E56E-D788397A93E0}"/>
              </a:ext>
            </a:extLst>
          </p:cNvPr>
          <p:cNvPicPr>
            <a:picLocks noChangeAspect="1"/>
          </p:cNvPicPr>
          <p:nvPr/>
        </p:nvPicPr>
        <p:blipFill>
          <a:blip r:embed="rId3"/>
          <a:stretch>
            <a:fillRect/>
          </a:stretch>
        </p:blipFill>
        <p:spPr>
          <a:xfrm>
            <a:off x="927652" y="4461282"/>
            <a:ext cx="7772400" cy="2115112"/>
          </a:xfrm>
          <a:prstGeom prst="rect">
            <a:avLst/>
          </a:prstGeom>
        </p:spPr>
      </p:pic>
    </p:spTree>
    <p:extLst>
      <p:ext uri="{BB962C8B-B14F-4D97-AF65-F5344CB8AC3E}">
        <p14:creationId xmlns:p14="http://schemas.microsoft.com/office/powerpoint/2010/main" val="372883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A827-3F6D-53B4-17A6-0A5C9E800421}"/>
              </a:ext>
            </a:extLst>
          </p:cNvPr>
          <p:cNvSpPr>
            <a:spLocks noGrp="1"/>
          </p:cNvSpPr>
          <p:nvPr>
            <p:ph type="title"/>
          </p:nvPr>
        </p:nvSpPr>
        <p:spPr/>
        <p:txBody>
          <a:bodyPr/>
          <a:lstStyle/>
          <a:p>
            <a:r>
              <a:rPr lang="en-GB" dirty="0"/>
              <a:t>Decision trees</a:t>
            </a:r>
            <a:br>
              <a:rPr lang="en-GB" dirty="0"/>
            </a:br>
            <a:r>
              <a:rPr lang="en-GB" dirty="0"/>
              <a:t>Example 1. Car dataset</a:t>
            </a:r>
          </a:p>
        </p:txBody>
      </p:sp>
      <p:pic>
        <p:nvPicPr>
          <p:cNvPr id="3" name="Picture 2">
            <a:extLst>
              <a:ext uri="{FF2B5EF4-FFF2-40B4-BE49-F238E27FC236}">
                <a16:creationId xmlns:a16="http://schemas.microsoft.com/office/drawing/2014/main" id="{FEB62379-E7CF-56F4-7367-AE82CB35E7CC}"/>
              </a:ext>
            </a:extLst>
          </p:cNvPr>
          <p:cNvPicPr>
            <a:picLocks noChangeAspect="1"/>
          </p:cNvPicPr>
          <p:nvPr/>
        </p:nvPicPr>
        <p:blipFill>
          <a:blip r:embed="rId2"/>
          <a:stretch>
            <a:fillRect/>
          </a:stretch>
        </p:blipFill>
        <p:spPr>
          <a:xfrm>
            <a:off x="917713" y="1690688"/>
            <a:ext cx="6884505" cy="4978568"/>
          </a:xfrm>
          <a:prstGeom prst="rect">
            <a:avLst/>
          </a:prstGeom>
        </p:spPr>
      </p:pic>
      <p:pic>
        <p:nvPicPr>
          <p:cNvPr id="4" name="Picture 3">
            <a:extLst>
              <a:ext uri="{FF2B5EF4-FFF2-40B4-BE49-F238E27FC236}">
                <a16:creationId xmlns:a16="http://schemas.microsoft.com/office/drawing/2014/main" id="{365E04BD-519E-98C5-D019-4B95F6A8847C}"/>
              </a:ext>
            </a:extLst>
          </p:cNvPr>
          <p:cNvPicPr>
            <a:picLocks noChangeAspect="1"/>
          </p:cNvPicPr>
          <p:nvPr/>
        </p:nvPicPr>
        <p:blipFill>
          <a:blip r:embed="rId3"/>
          <a:stretch>
            <a:fillRect/>
          </a:stretch>
        </p:blipFill>
        <p:spPr>
          <a:xfrm>
            <a:off x="6612651" y="1690688"/>
            <a:ext cx="5234791" cy="2782405"/>
          </a:xfrm>
          <a:prstGeom prst="rect">
            <a:avLst/>
          </a:prstGeom>
        </p:spPr>
      </p:pic>
    </p:spTree>
    <p:extLst>
      <p:ext uri="{BB962C8B-B14F-4D97-AF65-F5344CB8AC3E}">
        <p14:creationId xmlns:p14="http://schemas.microsoft.com/office/powerpoint/2010/main" val="80103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A827-3F6D-53B4-17A6-0A5C9E800421}"/>
              </a:ext>
            </a:extLst>
          </p:cNvPr>
          <p:cNvSpPr>
            <a:spLocks noGrp="1"/>
          </p:cNvSpPr>
          <p:nvPr>
            <p:ph type="title"/>
          </p:nvPr>
        </p:nvSpPr>
        <p:spPr/>
        <p:txBody>
          <a:bodyPr/>
          <a:lstStyle/>
          <a:p>
            <a:r>
              <a:rPr lang="en-GB" dirty="0"/>
              <a:t>Decision trees</a:t>
            </a:r>
            <a:br>
              <a:rPr lang="en-GB" dirty="0"/>
            </a:br>
            <a:r>
              <a:rPr lang="en-GB" dirty="0"/>
              <a:t>Example 1. Car dataset. Gini</a:t>
            </a:r>
          </a:p>
        </p:txBody>
      </p:sp>
      <p:pic>
        <p:nvPicPr>
          <p:cNvPr id="4098" name="Picture 2">
            <a:extLst>
              <a:ext uri="{FF2B5EF4-FFF2-40B4-BE49-F238E27FC236}">
                <a16:creationId xmlns:a16="http://schemas.microsoft.com/office/drawing/2014/main" id="{E3750A04-E9F3-C0D4-F1E9-E0B654BEE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537690"/>
            <a:ext cx="10607471" cy="5320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915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A827-3F6D-53B4-17A6-0A5C9E800421}"/>
              </a:ext>
            </a:extLst>
          </p:cNvPr>
          <p:cNvSpPr>
            <a:spLocks noGrp="1"/>
          </p:cNvSpPr>
          <p:nvPr>
            <p:ph type="title"/>
          </p:nvPr>
        </p:nvSpPr>
        <p:spPr/>
        <p:txBody>
          <a:bodyPr/>
          <a:lstStyle/>
          <a:p>
            <a:r>
              <a:rPr lang="en-GB" dirty="0"/>
              <a:t>Decision trees</a:t>
            </a:r>
            <a:br>
              <a:rPr lang="en-GB" dirty="0"/>
            </a:br>
            <a:r>
              <a:rPr lang="en-GB" dirty="0"/>
              <a:t>Example 1. Car dataset. Entropy</a:t>
            </a:r>
          </a:p>
        </p:txBody>
      </p:sp>
      <p:pic>
        <p:nvPicPr>
          <p:cNvPr id="5122" name="Picture 2">
            <a:extLst>
              <a:ext uri="{FF2B5EF4-FFF2-40B4-BE49-F238E27FC236}">
                <a16:creationId xmlns:a16="http://schemas.microsoft.com/office/drawing/2014/main" id="{C3B754AF-D6BC-1495-6B12-18B1D17C45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37348"/>
            <a:ext cx="10376452" cy="5220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373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A827-3F6D-53B4-17A6-0A5C9E800421}"/>
              </a:ext>
            </a:extLst>
          </p:cNvPr>
          <p:cNvSpPr>
            <a:spLocks noGrp="1"/>
          </p:cNvSpPr>
          <p:nvPr>
            <p:ph type="title"/>
          </p:nvPr>
        </p:nvSpPr>
        <p:spPr/>
        <p:txBody>
          <a:bodyPr/>
          <a:lstStyle/>
          <a:p>
            <a:r>
              <a:rPr lang="en-GB" dirty="0"/>
              <a:t>Decision trees</a:t>
            </a:r>
            <a:br>
              <a:rPr lang="en-GB" dirty="0"/>
            </a:br>
            <a:r>
              <a:rPr lang="en-GB" dirty="0"/>
              <a:t>Example 1. Car dataset</a:t>
            </a:r>
          </a:p>
        </p:txBody>
      </p:sp>
      <p:pic>
        <p:nvPicPr>
          <p:cNvPr id="3" name="Picture 2">
            <a:extLst>
              <a:ext uri="{FF2B5EF4-FFF2-40B4-BE49-F238E27FC236}">
                <a16:creationId xmlns:a16="http://schemas.microsoft.com/office/drawing/2014/main" id="{70B043C9-A9CA-8035-831B-75D6ECCDC6FD}"/>
              </a:ext>
            </a:extLst>
          </p:cNvPr>
          <p:cNvPicPr>
            <a:picLocks noChangeAspect="1"/>
          </p:cNvPicPr>
          <p:nvPr/>
        </p:nvPicPr>
        <p:blipFill>
          <a:blip r:embed="rId2"/>
          <a:stretch>
            <a:fillRect/>
          </a:stretch>
        </p:blipFill>
        <p:spPr>
          <a:xfrm>
            <a:off x="838200" y="2405269"/>
            <a:ext cx="2934873" cy="3346174"/>
          </a:xfrm>
          <a:prstGeom prst="rect">
            <a:avLst/>
          </a:prstGeom>
        </p:spPr>
      </p:pic>
      <p:sp>
        <p:nvSpPr>
          <p:cNvPr id="4" name="TextBox 3">
            <a:extLst>
              <a:ext uri="{FF2B5EF4-FFF2-40B4-BE49-F238E27FC236}">
                <a16:creationId xmlns:a16="http://schemas.microsoft.com/office/drawing/2014/main" id="{57CD9D09-E33F-46AC-6745-4F787657E97E}"/>
              </a:ext>
            </a:extLst>
          </p:cNvPr>
          <p:cNvSpPr txBox="1"/>
          <p:nvPr/>
        </p:nvSpPr>
        <p:spPr>
          <a:xfrm>
            <a:off x="1620078" y="2047461"/>
            <a:ext cx="1118961" cy="369332"/>
          </a:xfrm>
          <a:prstGeom prst="rect">
            <a:avLst/>
          </a:prstGeom>
          <a:noFill/>
        </p:spPr>
        <p:txBody>
          <a:bodyPr wrap="none" rtlCol="0">
            <a:spAutoFit/>
          </a:bodyPr>
          <a:lstStyle/>
          <a:p>
            <a:r>
              <a:rPr lang="en-GB" dirty="0"/>
              <a:t>Gini index</a:t>
            </a:r>
          </a:p>
        </p:txBody>
      </p:sp>
      <p:pic>
        <p:nvPicPr>
          <p:cNvPr id="5" name="Picture 4">
            <a:extLst>
              <a:ext uri="{FF2B5EF4-FFF2-40B4-BE49-F238E27FC236}">
                <a16:creationId xmlns:a16="http://schemas.microsoft.com/office/drawing/2014/main" id="{FEFAF496-BC02-F908-EA88-2BC45508A2BE}"/>
              </a:ext>
            </a:extLst>
          </p:cNvPr>
          <p:cNvPicPr>
            <a:picLocks noChangeAspect="1"/>
          </p:cNvPicPr>
          <p:nvPr/>
        </p:nvPicPr>
        <p:blipFill>
          <a:blip r:embed="rId3"/>
          <a:stretch>
            <a:fillRect/>
          </a:stretch>
        </p:blipFill>
        <p:spPr>
          <a:xfrm>
            <a:off x="4053508" y="2405269"/>
            <a:ext cx="2934873" cy="3378365"/>
          </a:xfrm>
          <a:prstGeom prst="rect">
            <a:avLst/>
          </a:prstGeom>
        </p:spPr>
      </p:pic>
      <p:sp>
        <p:nvSpPr>
          <p:cNvPr id="6" name="TextBox 5">
            <a:extLst>
              <a:ext uri="{FF2B5EF4-FFF2-40B4-BE49-F238E27FC236}">
                <a16:creationId xmlns:a16="http://schemas.microsoft.com/office/drawing/2014/main" id="{0BFB3947-D748-1C70-F3BA-BE6E98F9F13B}"/>
              </a:ext>
            </a:extLst>
          </p:cNvPr>
          <p:cNvSpPr txBox="1"/>
          <p:nvPr/>
        </p:nvSpPr>
        <p:spPr>
          <a:xfrm>
            <a:off x="4977039" y="2047461"/>
            <a:ext cx="916661" cy="369332"/>
          </a:xfrm>
          <a:prstGeom prst="rect">
            <a:avLst/>
          </a:prstGeom>
          <a:noFill/>
        </p:spPr>
        <p:txBody>
          <a:bodyPr wrap="none" rtlCol="0">
            <a:spAutoFit/>
          </a:bodyPr>
          <a:lstStyle/>
          <a:p>
            <a:r>
              <a:rPr lang="en-GB" dirty="0"/>
              <a:t>Entropy</a:t>
            </a:r>
          </a:p>
        </p:txBody>
      </p:sp>
    </p:spTree>
    <p:extLst>
      <p:ext uri="{BB962C8B-B14F-4D97-AF65-F5344CB8AC3E}">
        <p14:creationId xmlns:p14="http://schemas.microsoft.com/office/powerpoint/2010/main" val="353408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A827-3F6D-53B4-17A6-0A5C9E800421}"/>
              </a:ext>
            </a:extLst>
          </p:cNvPr>
          <p:cNvSpPr>
            <a:spLocks noGrp="1"/>
          </p:cNvSpPr>
          <p:nvPr>
            <p:ph type="title"/>
          </p:nvPr>
        </p:nvSpPr>
        <p:spPr/>
        <p:txBody>
          <a:bodyPr/>
          <a:lstStyle/>
          <a:p>
            <a:r>
              <a:rPr lang="en-GB" dirty="0"/>
              <a:t>Decision trees</a:t>
            </a:r>
            <a:br>
              <a:rPr lang="en-GB" dirty="0"/>
            </a:br>
            <a:r>
              <a:rPr lang="en-GB" dirty="0"/>
              <a:t>Example 1. Car dataset</a:t>
            </a:r>
          </a:p>
        </p:txBody>
      </p:sp>
      <p:sp>
        <p:nvSpPr>
          <p:cNvPr id="3" name="TextBox 2">
            <a:extLst>
              <a:ext uri="{FF2B5EF4-FFF2-40B4-BE49-F238E27FC236}">
                <a16:creationId xmlns:a16="http://schemas.microsoft.com/office/drawing/2014/main" id="{D7B75B64-D3ED-52F3-AAEE-4311402BF881}"/>
              </a:ext>
            </a:extLst>
          </p:cNvPr>
          <p:cNvSpPr txBox="1"/>
          <p:nvPr/>
        </p:nvSpPr>
        <p:spPr>
          <a:xfrm>
            <a:off x="1620078" y="2047461"/>
            <a:ext cx="1118961" cy="369332"/>
          </a:xfrm>
          <a:prstGeom prst="rect">
            <a:avLst/>
          </a:prstGeom>
          <a:noFill/>
        </p:spPr>
        <p:txBody>
          <a:bodyPr wrap="none" rtlCol="0">
            <a:spAutoFit/>
          </a:bodyPr>
          <a:lstStyle/>
          <a:p>
            <a:r>
              <a:rPr lang="en-GB" dirty="0"/>
              <a:t>Gini index</a:t>
            </a:r>
          </a:p>
        </p:txBody>
      </p:sp>
      <p:sp>
        <p:nvSpPr>
          <p:cNvPr id="4" name="TextBox 3">
            <a:extLst>
              <a:ext uri="{FF2B5EF4-FFF2-40B4-BE49-F238E27FC236}">
                <a16:creationId xmlns:a16="http://schemas.microsoft.com/office/drawing/2014/main" id="{75B303ED-DDA1-1E6F-B93E-EFC01EF30DFD}"/>
              </a:ext>
            </a:extLst>
          </p:cNvPr>
          <p:cNvSpPr txBox="1"/>
          <p:nvPr/>
        </p:nvSpPr>
        <p:spPr>
          <a:xfrm>
            <a:off x="8425918" y="2057400"/>
            <a:ext cx="916661" cy="369332"/>
          </a:xfrm>
          <a:prstGeom prst="rect">
            <a:avLst/>
          </a:prstGeom>
          <a:noFill/>
        </p:spPr>
        <p:txBody>
          <a:bodyPr wrap="none" rtlCol="0">
            <a:spAutoFit/>
          </a:bodyPr>
          <a:lstStyle/>
          <a:p>
            <a:r>
              <a:rPr lang="en-GB" dirty="0"/>
              <a:t>Entropy</a:t>
            </a:r>
          </a:p>
        </p:txBody>
      </p:sp>
      <p:pic>
        <p:nvPicPr>
          <p:cNvPr id="5" name="Picture 4">
            <a:extLst>
              <a:ext uri="{FF2B5EF4-FFF2-40B4-BE49-F238E27FC236}">
                <a16:creationId xmlns:a16="http://schemas.microsoft.com/office/drawing/2014/main" id="{893C23A2-9E50-EE1F-ED4E-DD86436C0099}"/>
              </a:ext>
            </a:extLst>
          </p:cNvPr>
          <p:cNvPicPr>
            <a:picLocks noChangeAspect="1"/>
          </p:cNvPicPr>
          <p:nvPr/>
        </p:nvPicPr>
        <p:blipFill>
          <a:blip r:embed="rId2"/>
          <a:stretch>
            <a:fillRect/>
          </a:stretch>
        </p:blipFill>
        <p:spPr>
          <a:xfrm>
            <a:off x="0" y="2509905"/>
            <a:ext cx="5929123" cy="2653200"/>
          </a:xfrm>
          <a:prstGeom prst="rect">
            <a:avLst/>
          </a:prstGeom>
        </p:spPr>
      </p:pic>
      <p:pic>
        <p:nvPicPr>
          <p:cNvPr id="6" name="Picture 5">
            <a:extLst>
              <a:ext uri="{FF2B5EF4-FFF2-40B4-BE49-F238E27FC236}">
                <a16:creationId xmlns:a16="http://schemas.microsoft.com/office/drawing/2014/main" id="{07EB139A-AAAF-2C15-1718-46D3AFFDA9B8}"/>
              </a:ext>
            </a:extLst>
          </p:cNvPr>
          <p:cNvPicPr>
            <a:picLocks noChangeAspect="1"/>
          </p:cNvPicPr>
          <p:nvPr/>
        </p:nvPicPr>
        <p:blipFill>
          <a:blip r:embed="rId3"/>
          <a:stretch>
            <a:fillRect/>
          </a:stretch>
        </p:blipFill>
        <p:spPr>
          <a:xfrm>
            <a:off x="6096000" y="2844323"/>
            <a:ext cx="6011827" cy="2227747"/>
          </a:xfrm>
          <a:prstGeom prst="rect">
            <a:avLst/>
          </a:prstGeom>
        </p:spPr>
      </p:pic>
    </p:spTree>
    <p:extLst>
      <p:ext uri="{BB962C8B-B14F-4D97-AF65-F5344CB8AC3E}">
        <p14:creationId xmlns:p14="http://schemas.microsoft.com/office/powerpoint/2010/main" val="2821228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A827-3F6D-53B4-17A6-0A5C9E800421}"/>
              </a:ext>
            </a:extLst>
          </p:cNvPr>
          <p:cNvSpPr>
            <a:spLocks noGrp="1"/>
          </p:cNvSpPr>
          <p:nvPr>
            <p:ph type="title"/>
          </p:nvPr>
        </p:nvSpPr>
        <p:spPr/>
        <p:txBody>
          <a:bodyPr/>
          <a:lstStyle/>
          <a:p>
            <a:r>
              <a:rPr lang="en-GB" dirty="0"/>
              <a:t>Decision trees</a:t>
            </a:r>
            <a:br>
              <a:rPr lang="en-GB" dirty="0"/>
            </a:br>
            <a:r>
              <a:rPr lang="en-GB" dirty="0"/>
              <a:t>Example 1. Car dataset</a:t>
            </a:r>
          </a:p>
        </p:txBody>
      </p:sp>
      <p:sp>
        <p:nvSpPr>
          <p:cNvPr id="3" name="TextBox 2">
            <a:extLst>
              <a:ext uri="{FF2B5EF4-FFF2-40B4-BE49-F238E27FC236}">
                <a16:creationId xmlns:a16="http://schemas.microsoft.com/office/drawing/2014/main" id="{D7B75B64-D3ED-52F3-AAEE-4311402BF881}"/>
              </a:ext>
            </a:extLst>
          </p:cNvPr>
          <p:cNvSpPr txBox="1"/>
          <p:nvPr/>
        </p:nvSpPr>
        <p:spPr>
          <a:xfrm>
            <a:off x="1620078" y="2047461"/>
            <a:ext cx="1118961" cy="369332"/>
          </a:xfrm>
          <a:prstGeom prst="rect">
            <a:avLst/>
          </a:prstGeom>
          <a:noFill/>
        </p:spPr>
        <p:txBody>
          <a:bodyPr wrap="none" rtlCol="0">
            <a:spAutoFit/>
          </a:bodyPr>
          <a:lstStyle/>
          <a:p>
            <a:r>
              <a:rPr lang="en-GB" dirty="0"/>
              <a:t>Gini index</a:t>
            </a:r>
          </a:p>
        </p:txBody>
      </p:sp>
      <p:sp>
        <p:nvSpPr>
          <p:cNvPr id="4" name="TextBox 3">
            <a:extLst>
              <a:ext uri="{FF2B5EF4-FFF2-40B4-BE49-F238E27FC236}">
                <a16:creationId xmlns:a16="http://schemas.microsoft.com/office/drawing/2014/main" id="{75B303ED-DDA1-1E6F-B93E-EFC01EF30DFD}"/>
              </a:ext>
            </a:extLst>
          </p:cNvPr>
          <p:cNvSpPr txBox="1"/>
          <p:nvPr/>
        </p:nvSpPr>
        <p:spPr>
          <a:xfrm>
            <a:off x="6659331" y="2047461"/>
            <a:ext cx="916661" cy="369332"/>
          </a:xfrm>
          <a:prstGeom prst="rect">
            <a:avLst/>
          </a:prstGeom>
          <a:noFill/>
        </p:spPr>
        <p:txBody>
          <a:bodyPr wrap="none" rtlCol="0">
            <a:spAutoFit/>
          </a:bodyPr>
          <a:lstStyle/>
          <a:p>
            <a:r>
              <a:rPr lang="en-GB" dirty="0"/>
              <a:t>Entropy</a:t>
            </a:r>
          </a:p>
        </p:txBody>
      </p:sp>
      <p:pic>
        <p:nvPicPr>
          <p:cNvPr id="5" name="Picture 4">
            <a:extLst>
              <a:ext uri="{FF2B5EF4-FFF2-40B4-BE49-F238E27FC236}">
                <a16:creationId xmlns:a16="http://schemas.microsoft.com/office/drawing/2014/main" id="{9C382D93-59D0-31A4-3F16-8F9F442A7BEF}"/>
              </a:ext>
            </a:extLst>
          </p:cNvPr>
          <p:cNvPicPr>
            <a:picLocks noChangeAspect="1"/>
          </p:cNvPicPr>
          <p:nvPr/>
        </p:nvPicPr>
        <p:blipFill>
          <a:blip r:embed="rId2"/>
          <a:stretch>
            <a:fillRect/>
          </a:stretch>
        </p:blipFill>
        <p:spPr>
          <a:xfrm>
            <a:off x="491948" y="2693505"/>
            <a:ext cx="4485091" cy="3647266"/>
          </a:xfrm>
          <a:prstGeom prst="rect">
            <a:avLst/>
          </a:prstGeom>
        </p:spPr>
      </p:pic>
      <p:pic>
        <p:nvPicPr>
          <p:cNvPr id="6" name="Picture 5">
            <a:extLst>
              <a:ext uri="{FF2B5EF4-FFF2-40B4-BE49-F238E27FC236}">
                <a16:creationId xmlns:a16="http://schemas.microsoft.com/office/drawing/2014/main" id="{08048FE2-6E39-8A85-7BF8-B52717110D8F}"/>
              </a:ext>
            </a:extLst>
          </p:cNvPr>
          <p:cNvPicPr>
            <a:picLocks noChangeAspect="1"/>
          </p:cNvPicPr>
          <p:nvPr/>
        </p:nvPicPr>
        <p:blipFill>
          <a:blip r:embed="rId3"/>
          <a:stretch>
            <a:fillRect/>
          </a:stretch>
        </p:blipFill>
        <p:spPr>
          <a:xfrm>
            <a:off x="5396798" y="2474921"/>
            <a:ext cx="3441728" cy="3865850"/>
          </a:xfrm>
          <a:prstGeom prst="rect">
            <a:avLst/>
          </a:prstGeom>
        </p:spPr>
      </p:pic>
    </p:spTree>
    <p:extLst>
      <p:ext uri="{BB962C8B-B14F-4D97-AF65-F5344CB8AC3E}">
        <p14:creationId xmlns:p14="http://schemas.microsoft.com/office/powerpoint/2010/main" val="4124398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A827-3F6D-53B4-17A6-0A5C9E800421}"/>
              </a:ext>
            </a:extLst>
          </p:cNvPr>
          <p:cNvSpPr>
            <a:spLocks noGrp="1"/>
          </p:cNvSpPr>
          <p:nvPr>
            <p:ph type="title"/>
          </p:nvPr>
        </p:nvSpPr>
        <p:spPr/>
        <p:txBody>
          <a:bodyPr/>
          <a:lstStyle/>
          <a:p>
            <a:r>
              <a:rPr lang="en-GB" dirty="0"/>
              <a:t>Decision trees</a:t>
            </a:r>
            <a:br>
              <a:rPr lang="en-GB" dirty="0"/>
            </a:br>
            <a:r>
              <a:rPr lang="en-GB" dirty="0"/>
              <a:t>Example 1. Car dataset</a:t>
            </a:r>
          </a:p>
        </p:txBody>
      </p:sp>
      <p:pic>
        <p:nvPicPr>
          <p:cNvPr id="3" name="Picture 2">
            <a:extLst>
              <a:ext uri="{FF2B5EF4-FFF2-40B4-BE49-F238E27FC236}">
                <a16:creationId xmlns:a16="http://schemas.microsoft.com/office/drawing/2014/main" id="{3F7C31BE-217A-0EE2-381C-4ED70F3B0A59}"/>
              </a:ext>
            </a:extLst>
          </p:cNvPr>
          <p:cNvPicPr>
            <a:picLocks noChangeAspect="1"/>
          </p:cNvPicPr>
          <p:nvPr/>
        </p:nvPicPr>
        <p:blipFill>
          <a:blip r:embed="rId2"/>
          <a:stretch>
            <a:fillRect/>
          </a:stretch>
        </p:blipFill>
        <p:spPr>
          <a:xfrm>
            <a:off x="838200" y="1690688"/>
            <a:ext cx="4373777" cy="5167312"/>
          </a:xfrm>
          <a:prstGeom prst="rect">
            <a:avLst/>
          </a:prstGeom>
        </p:spPr>
      </p:pic>
      <p:pic>
        <p:nvPicPr>
          <p:cNvPr id="4" name="Picture 3">
            <a:extLst>
              <a:ext uri="{FF2B5EF4-FFF2-40B4-BE49-F238E27FC236}">
                <a16:creationId xmlns:a16="http://schemas.microsoft.com/office/drawing/2014/main" id="{E35FD8FE-582B-AF80-E719-AB6F595867EC}"/>
              </a:ext>
            </a:extLst>
          </p:cNvPr>
          <p:cNvPicPr>
            <a:picLocks noChangeAspect="1"/>
          </p:cNvPicPr>
          <p:nvPr/>
        </p:nvPicPr>
        <p:blipFill>
          <a:blip r:embed="rId3"/>
          <a:stretch>
            <a:fillRect/>
          </a:stretch>
        </p:blipFill>
        <p:spPr>
          <a:xfrm>
            <a:off x="5419249" y="1690687"/>
            <a:ext cx="4394804" cy="5167311"/>
          </a:xfrm>
          <a:prstGeom prst="rect">
            <a:avLst/>
          </a:prstGeom>
        </p:spPr>
      </p:pic>
    </p:spTree>
    <p:extLst>
      <p:ext uri="{BB962C8B-B14F-4D97-AF65-F5344CB8AC3E}">
        <p14:creationId xmlns:p14="http://schemas.microsoft.com/office/powerpoint/2010/main" val="824929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A827-3F6D-53B4-17A6-0A5C9E800421}"/>
              </a:ext>
            </a:extLst>
          </p:cNvPr>
          <p:cNvSpPr>
            <a:spLocks noGrp="1"/>
          </p:cNvSpPr>
          <p:nvPr>
            <p:ph type="title"/>
          </p:nvPr>
        </p:nvSpPr>
        <p:spPr/>
        <p:txBody>
          <a:bodyPr/>
          <a:lstStyle/>
          <a:p>
            <a:r>
              <a:rPr lang="en-GB" dirty="0"/>
              <a:t>Decision trees</a:t>
            </a:r>
            <a:br>
              <a:rPr lang="en-GB" dirty="0"/>
            </a:br>
            <a:r>
              <a:rPr lang="en-GB" dirty="0"/>
              <a:t>Cell Segmentation example</a:t>
            </a:r>
          </a:p>
        </p:txBody>
      </p:sp>
      <p:pic>
        <p:nvPicPr>
          <p:cNvPr id="3" name="Picture 2">
            <a:extLst>
              <a:ext uri="{FF2B5EF4-FFF2-40B4-BE49-F238E27FC236}">
                <a16:creationId xmlns:a16="http://schemas.microsoft.com/office/drawing/2014/main" id="{7BC4DFB7-EA2A-FE01-6B17-5B8FC075747E}"/>
              </a:ext>
            </a:extLst>
          </p:cNvPr>
          <p:cNvPicPr>
            <a:picLocks noChangeAspect="1"/>
          </p:cNvPicPr>
          <p:nvPr/>
        </p:nvPicPr>
        <p:blipFill>
          <a:blip r:embed="rId2"/>
          <a:stretch>
            <a:fillRect/>
          </a:stretch>
        </p:blipFill>
        <p:spPr>
          <a:xfrm>
            <a:off x="838200" y="1757756"/>
            <a:ext cx="7772400" cy="1671244"/>
          </a:xfrm>
          <a:prstGeom prst="rect">
            <a:avLst/>
          </a:prstGeom>
        </p:spPr>
      </p:pic>
      <p:pic>
        <p:nvPicPr>
          <p:cNvPr id="4" name="Picture 3">
            <a:extLst>
              <a:ext uri="{FF2B5EF4-FFF2-40B4-BE49-F238E27FC236}">
                <a16:creationId xmlns:a16="http://schemas.microsoft.com/office/drawing/2014/main" id="{97131DA5-74C3-DD86-D560-48BB710CF8A1}"/>
              </a:ext>
            </a:extLst>
          </p:cNvPr>
          <p:cNvPicPr>
            <a:picLocks noChangeAspect="1"/>
          </p:cNvPicPr>
          <p:nvPr/>
        </p:nvPicPr>
        <p:blipFill>
          <a:blip r:embed="rId3"/>
          <a:stretch>
            <a:fillRect/>
          </a:stretch>
        </p:blipFill>
        <p:spPr>
          <a:xfrm>
            <a:off x="3670852" y="2131269"/>
            <a:ext cx="6400800" cy="4361606"/>
          </a:xfrm>
          <a:prstGeom prst="rect">
            <a:avLst/>
          </a:prstGeom>
        </p:spPr>
      </p:pic>
    </p:spTree>
    <p:extLst>
      <p:ext uri="{BB962C8B-B14F-4D97-AF65-F5344CB8AC3E}">
        <p14:creationId xmlns:p14="http://schemas.microsoft.com/office/powerpoint/2010/main" val="117763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320C4-ABE7-E4AB-ADA1-B34040AE8DA7}"/>
              </a:ext>
            </a:extLst>
          </p:cNvPr>
          <p:cNvSpPr>
            <a:spLocks noGrp="1"/>
          </p:cNvSpPr>
          <p:nvPr>
            <p:ph type="title"/>
          </p:nvPr>
        </p:nvSpPr>
        <p:spPr/>
        <p:txBody>
          <a:bodyPr/>
          <a:lstStyle/>
          <a:p>
            <a:r>
              <a:rPr lang="en-GB" dirty="0"/>
              <a:t>Decision trees. Definitions</a:t>
            </a:r>
          </a:p>
        </p:txBody>
      </p:sp>
      <p:sp>
        <p:nvSpPr>
          <p:cNvPr id="5" name="TextBox 4">
            <a:extLst>
              <a:ext uri="{FF2B5EF4-FFF2-40B4-BE49-F238E27FC236}">
                <a16:creationId xmlns:a16="http://schemas.microsoft.com/office/drawing/2014/main" id="{D2EFDFA8-8CC5-3B9D-532E-D3CFD6B58DCE}"/>
              </a:ext>
            </a:extLst>
          </p:cNvPr>
          <p:cNvSpPr txBox="1"/>
          <p:nvPr/>
        </p:nvSpPr>
        <p:spPr>
          <a:xfrm>
            <a:off x="838200" y="1352669"/>
            <a:ext cx="7103165" cy="3416320"/>
          </a:xfrm>
          <a:prstGeom prst="rect">
            <a:avLst/>
          </a:prstGeom>
          <a:noFill/>
        </p:spPr>
        <p:txBody>
          <a:bodyPr wrap="square">
            <a:spAutoFit/>
          </a:bodyPr>
          <a:lstStyle/>
          <a:p>
            <a:r>
              <a:rPr lang="en-GB" dirty="0"/>
              <a:t>What is a Decision Tree?</a:t>
            </a:r>
          </a:p>
          <a:p>
            <a:endParaRPr lang="en-GB" dirty="0"/>
          </a:p>
          <a:p>
            <a:r>
              <a:rPr lang="en-GB" dirty="0"/>
              <a:t>Decision tree or recursive partitioning is a supervised graph based algorithm to represent choices and the results of the choices in the form of a tree.</a:t>
            </a:r>
          </a:p>
          <a:p>
            <a:endParaRPr lang="en-GB" dirty="0"/>
          </a:p>
          <a:p>
            <a:r>
              <a:rPr lang="en-GB" dirty="0"/>
              <a:t>The nodes in the graph represent an event or choice and it is referred to as a leaf and the set of decisions made at the node is referred to as branches.</a:t>
            </a:r>
          </a:p>
          <a:p>
            <a:endParaRPr lang="en-GB" dirty="0"/>
          </a:p>
          <a:p>
            <a:r>
              <a:rPr lang="en-GB" dirty="0"/>
              <a:t>Decision trees map non-linear relationships and the hierarchical leaves and branches make a Tree.</a:t>
            </a:r>
          </a:p>
        </p:txBody>
      </p:sp>
      <p:pic>
        <p:nvPicPr>
          <p:cNvPr id="1026" name="Picture 2" descr="Example of a decision Tree">
            <a:extLst>
              <a:ext uri="{FF2B5EF4-FFF2-40B4-BE49-F238E27FC236}">
                <a16:creationId xmlns:a16="http://schemas.microsoft.com/office/drawing/2014/main" id="{1F7E82FF-CE48-4DB8-C2E8-8B1EAC496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773" y="4709355"/>
            <a:ext cx="8179904" cy="19885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537A702-0CD8-C4BF-BEF1-36D5FA8079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8533" y="128508"/>
            <a:ext cx="2995267" cy="28326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992B0AC-D248-72BC-ED2F-1B91B27A4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6203" y="96791"/>
            <a:ext cx="3224765" cy="38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43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A827-3F6D-53B4-17A6-0A5C9E800421}"/>
              </a:ext>
            </a:extLst>
          </p:cNvPr>
          <p:cNvSpPr>
            <a:spLocks noGrp="1"/>
          </p:cNvSpPr>
          <p:nvPr>
            <p:ph type="title"/>
          </p:nvPr>
        </p:nvSpPr>
        <p:spPr/>
        <p:txBody>
          <a:bodyPr/>
          <a:lstStyle/>
          <a:p>
            <a:r>
              <a:rPr lang="en-GB" dirty="0"/>
              <a:t>Decision trees</a:t>
            </a:r>
            <a:br>
              <a:rPr lang="en-GB" dirty="0"/>
            </a:br>
            <a:r>
              <a:rPr lang="en-GB" dirty="0"/>
              <a:t>Cell Segmentation example</a:t>
            </a:r>
          </a:p>
        </p:txBody>
      </p:sp>
      <p:pic>
        <p:nvPicPr>
          <p:cNvPr id="3" name="Picture 2">
            <a:extLst>
              <a:ext uri="{FF2B5EF4-FFF2-40B4-BE49-F238E27FC236}">
                <a16:creationId xmlns:a16="http://schemas.microsoft.com/office/drawing/2014/main" id="{143A7052-2ECD-64FC-16E3-F16DE5ABB72D}"/>
              </a:ext>
            </a:extLst>
          </p:cNvPr>
          <p:cNvPicPr>
            <a:picLocks noChangeAspect="1"/>
          </p:cNvPicPr>
          <p:nvPr/>
        </p:nvPicPr>
        <p:blipFill>
          <a:blip r:embed="rId2"/>
          <a:stretch>
            <a:fillRect/>
          </a:stretch>
        </p:blipFill>
        <p:spPr>
          <a:xfrm>
            <a:off x="1027043" y="1690688"/>
            <a:ext cx="5564693" cy="2537235"/>
          </a:xfrm>
          <a:prstGeom prst="rect">
            <a:avLst/>
          </a:prstGeom>
        </p:spPr>
      </p:pic>
      <p:pic>
        <p:nvPicPr>
          <p:cNvPr id="4" name="Picture 3">
            <a:extLst>
              <a:ext uri="{FF2B5EF4-FFF2-40B4-BE49-F238E27FC236}">
                <a16:creationId xmlns:a16="http://schemas.microsoft.com/office/drawing/2014/main" id="{8243A8AC-E6C6-F4D1-5848-23209484DD5E}"/>
              </a:ext>
            </a:extLst>
          </p:cNvPr>
          <p:cNvPicPr>
            <a:picLocks noChangeAspect="1"/>
          </p:cNvPicPr>
          <p:nvPr/>
        </p:nvPicPr>
        <p:blipFill>
          <a:blip r:embed="rId3"/>
          <a:stretch>
            <a:fillRect/>
          </a:stretch>
        </p:blipFill>
        <p:spPr>
          <a:xfrm>
            <a:off x="6591736" y="1690688"/>
            <a:ext cx="2146300" cy="990600"/>
          </a:xfrm>
          <a:prstGeom prst="rect">
            <a:avLst/>
          </a:prstGeom>
        </p:spPr>
      </p:pic>
      <p:pic>
        <p:nvPicPr>
          <p:cNvPr id="6146" name="Picture 2">
            <a:extLst>
              <a:ext uri="{FF2B5EF4-FFF2-40B4-BE49-F238E27FC236}">
                <a16:creationId xmlns:a16="http://schemas.microsoft.com/office/drawing/2014/main" id="{D367FA36-356E-C4A9-0398-472FD6BB0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579" y="2705100"/>
            <a:ext cx="3393282"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DB3D1D-81EA-2CF6-79A3-E6AB4241745F}"/>
              </a:ext>
            </a:extLst>
          </p:cNvPr>
          <p:cNvSpPr txBox="1"/>
          <p:nvPr/>
        </p:nvSpPr>
        <p:spPr>
          <a:xfrm>
            <a:off x="4860235" y="6311348"/>
            <a:ext cx="3805914" cy="369332"/>
          </a:xfrm>
          <a:prstGeom prst="rect">
            <a:avLst/>
          </a:prstGeom>
          <a:noFill/>
        </p:spPr>
        <p:txBody>
          <a:bodyPr wrap="none" rtlCol="0">
            <a:spAutoFit/>
          </a:bodyPr>
          <a:lstStyle/>
          <a:p>
            <a:r>
              <a:rPr lang="en-GB" dirty="0"/>
              <a:t>Area under the curve: </a:t>
            </a:r>
            <a:r>
              <a:rPr lang="en-GB" b="0" i="0" dirty="0">
                <a:solidFill>
                  <a:srgbClr val="212121"/>
                </a:solidFill>
                <a:effectLst/>
                <a:latin typeface="Courier New" panose="02070309020205020404" pitchFamily="49" charset="0"/>
              </a:rPr>
              <a:t>0.816367521</a:t>
            </a:r>
            <a:endParaRPr lang="en-GB" dirty="0"/>
          </a:p>
        </p:txBody>
      </p:sp>
    </p:spTree>
    <p:extLst>
      <p:ext uri="{BB962C8B-B14F-4D97-AF65-F5344CB8AC3E}">
        <p14:creationId xmlns:p14="http://schemas.microsoft.com/office/powerpoint/2010/main" val="264286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A827-3F6D-53B4-17A6-0A5C9E800421}"/>
              </a:ext>
            </a:extLst>
          </p:cNvPr>
          <p:cNvSpPr>
            <a:spLocks noGrp="1"/>
          </p:cNvSpPr>
          <p:nvPr>
            <p:ph type="title"/>
          </p:nvPr>
        </p:nvSpPr>
        <p:spPr/>
        <p:txBody>
          <a:bodyPr/>
          <a:lstStyle/>
          <a:p>
            <a:r>
              <a:rPr lang="en-GB" dirty="0"/>
              <a:t>Decision trees</a:t>
            </a:r>
            <a:br>
              <a:rPr lang="en-GB" dirty="0"/>
            </a:br>
            <a:r>
              <a:rPr lang="en-GB" dirty="0"/>
              <a:t>Cell Segmentation example</a:t>
            </a:r>
          </a:p>
        </p:txBody>
      </p:sp>
      <p:pic>
        <p:nvPicPr>
          <p:cNvPr id="3" name="Picture 2">
            <a:extLst>
              <a:ext uri="{FF2B5EF4-FFF2-40B4-BE49-F238E27FC236}">
                <a16:creationId xmlns:a16="http://schemas.microsoft.com/office/drawing/2014/main" id="{2821D12B-D875-98A9-EF7D-195B9064801B}"/>
              </a:ext>
            </a:extLst>
          </p:cNvPr>
          <p:cNvPicPr>
            <a:picLocks noChangeAspect="1"/>
          </p:cNvPicPr>
          <p:nvPr/>
        </p:nvPicPr>
        <p:blipFill>
          <a:blip r:embed="rId2"/>
          <a:stretch>
            <a:fillRect/>
          </a:stretch>
        </p:blipFill>
        <p:spPr>
          <a:xfrm>
            <a:off x="953110" y="1751570"/>
            <a:ext cx="5564693" cy="3354860"/>
          </a:xfrm>
          <a:prstGeom prst="rect">
            <a:avLst/>
          </a:prstGeom>
        </p:spPr>
      </p:pic>
    </p:spTree>
    <p:extLst>
      <p:ext uri="{BB962C8B-B14F-4D97-AF65-F5344CB8AC3E}">
        <p14:creationId xmlns:p14="http://schemas.microsoft.com/office/powerpoint/2010/main" val="3340376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A827-3F6D-53B4-17A6-0A5C9E800421}"/>
              </a:ext>
            </a:extLst>
          </p:cNvPr>
          <p:cNvSpPr>
            <a:spLocks noGrp="1"/>
          </p:cNvSpPr>
          <p:nvPr>
            <p:ph type="title"/>
          </p:nvPr>
        </p:nvSpPr>
        <p:spPr/>
        <p:txBody>
          <a:bodyPr/>
          <a:lstStyle/>
          <a:p>
            <a:r>
              <a:rPr lang="en-GB" dirty="0"/>
              <a:t>Decision trees</a:t>
            </a:r>
            <a:br>
              <a:rPr lang="en-GB" dirty="0"/>
            </a:br>
            <a:r>
              <a:rPr lang="en-GB" dirty="0"/>
              <a:t>Blood brain barrier example</a:t>
            </a:r>
          </a:p>
        </p:txBody>
      </p:sp>
      <p:pic>
        <p:nvPicPr>
          <p:cNvPr id="3" name="Picture 2">
            <a:extLst>
              <a:ext uri="{FF2B5EF4-FFF2-40B4-BE49-F238E27FC236}">
                <a16:creationId xmlns:a16="http://schemas.microsoft.com/office/drawing/2014/main" id="{DA152AA4-B063-6934-CD47-879801E1005E}"/>
              </a:ext>
            </a:extLst>
          </p:cNvPr>
          <p:cNvPicPr>
            <a:picLocks noChangeAspect="1"/>
          </p:cNvPicPr>
          <p:nvPr/>
        </p:nvPicPr>
        <p:blipFill>
          <a:blip r:embed="rId2"/>
          <a:stretch>
            <a:fillRect/>
          </a:stretch>
        </p:blipFill>
        <p:spPr>
          <a:xfrm>
            <a:off x="997689" y="1690688"/>
            <a:ext cx="7772400" cy="2692147"/>
          </a:xfrm>
          <a:prstGeom prst="rect">
            <a:avLst/>
          </a:prstGeom>
        </p:spPr>
      </p:pic>
    </p:spTree>
    <p:extLst>
      <p:ext uri="{BB962C8B-B14F-4D97-AF65-F5344CB8AC3E}">
        <p14:creationId xmlns:p14="http://schemas.microsoft.com/office/powerpoint/2010/main" val="1323337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A827-3F6D-53B4-17A6-0A5C9E800421}"/>
              </a:ext>
            </a:extLst>
          </p:cNvPr>
          <p:cNvSpPr>
            <a:spLocks noGrp="1"/>
          </p:cNvSpPr>
          <p:nvPr>
            <p:ph type="title"/>
          </p:nvPr>
        </p:nvSpPr>
        <p:spPr/>
        <p:txBody>
          <a:bodyPr/>
          <a:lstStyle/>
          <a:p>
            <a:r>
              <a:rPr lang="en-GB" dirty="0"/>
              <a:t>Decision trees</a:t>
            </a:r>
            <a:br>
              <a:rPr lang="en-GB" dirty="0"/>
            </a:br>
            <a:r>
              <a:rPr lang="en-GB" dirty="0"/>
              <a:t>Blood brain barrier example</a:t>
            </a:r>
          </a:p>
        </p:txBody>
      </p:sp>
      <p:pic>
        <p:nvPicPr>
          <p:cNvPr id="3" name="Picture 2">
            <a:extLst>
              <a:ext uri="{FF2B5EF4-FFF2-40B4-BE49-F238E27FC236}">
                <a16:creationId xmlns:a16="http://schemas.microsoft.com/office/drawing/2014/main" id="{634AE9CC-1612-276D-ACAC-BDA8A4707CA4}"/>
              </a:ext>
            </a:extLst>
          </p:cNvPr>
          <p:cNvPicPr>
            <a:picLocks noChangeAspect="1"/>
          </p:cNvPicPr>
          <p:nvPr/>
        </p:nvPicPr>
        <p:blipFill>
          <a:blip r:embed="rId2"/>
          <a:stretch>
            <a:fillRect/>
          </a:stretch>
        </p:blipFill>
        <p:spPr>
          <a:xfrm>
            <a:off x="967416" y="1579472"/>
            <a:ext cx="5848890" cy="5278528"/>
          </a:xfrm>
          <a:prstGeom prst="rect">
            <a:avLst/>
          </a:prstGeom>
        </p:spPr>
      </p:pic>
    </p:spTree>
    <p:extLst>
      <p:ext uri="{BB962C8B-B14F-4D97-AF65-F5344CB8AC3E}">
        <p14:creationId xmlns:p14="http://schemas.microsoft.com/office/powerpoint/2010/main" val="2262921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A827-3F6D-53B4-17A6-0A5C9E800421}"/>
              </a:ext>
            </a:extLst>
          </p:cNvPr>
          <p:cNvSpPr>
            <a:spLocks noGrp="1"/>
          </p:cNvSpPr>
          <p:nvPr>
            <p:ph type="title"/>
          </p:nvPr>
        </p:nvSpPr>
        <p:spPr/>
        <p:txBody>
          <a:bodyPr/>
          <a:lstStyle/>
          <a:p>
            <a:r>
              <a:rPr lang="en-GB" dirty="0"/>
              <a:t>Decision trees</a:t>
            </a:r>
            <a:br>
              <a:rPr lang="en-GB" dirty="0"/>
            </a:br>
            <a:r>
              <a:rPr lang="en-GB" dirty="0"/>
              <a:t>Blood brain barrier example</a:t>
            </a:r>
          </a:p>
        </p:txBody>
      </p:sp>
      <p:pic>
        <p:nvPicPr>
          <p:cNvPr id="3" name="Picture 2">
            <a:extLst>
              <a:ext uri="{FF2B5EF4-FFF2-40B4-BE49-F238E27FC236}">
                <a16:creationId xmlns:a16="http://schemas.microsoft.com/office/drawing/2014/main" id="{781774E3-5D2C-A650-7B01-BAB1840B7C89}"/>
              </a:ext>
            </a:extLst>
          </p:cNvPr>
          <p:cNvPicPr>
            <a:picLocks noChangeAspect="1"/>
          </p:cNvPicPr>
          <p:nvPr/>
        </p:nvPicPr>
        <p:blipFill>
          <a:blip r:embed="rId2"/>
          <a:stretch>
            <a:fillRect/>
          </a:stretch>
        </p:blipFill>
        <p:spPr>
          <a:xfrm>
            <a:off x="838200" y="1690688"/>
            <a:ext cx="5679558" cy="4568340"/>
          </a:xfrm>
          <a:prstGeom prst="rect">
            <a:avLst/>
          </a:prstGeom>
        </p:spPr>
      </p:pic>
      <p:sp>
        <p:nvSpPr>
          <p:cNvPr id="5" name="TextBox 4">
            <a:extLst>
              <a:ext uri="{FF2B5EF4-FFF2-40B4-BE49-F238E27FC236}">
                <a16:creationId xmlns:a16="http://schemas.microsoft.com/office/drawing/2014/main" id="{01F47061-0F1E-3148-477D-CB29AAA3F694}"/>
              </a:ext>
            </a:extLst>
          </p:cNvPr>
          <p:cNvSpPr txBox="1"/>
          <p:nvPr/>
        </p:nvSpPr>
        <p:spPr>
          <a:xfrm>
            <a:off x="6517758" y="2244597"/>
            <a:ext cx="4836042" cy="934537"/>
          </a:xfrm>
          <a:prstGeom prst="rect">
            <a:avLst/>
          </a:prstGeom>
          <a:noFill/>
        </p:spPr>
        <p:txBody>
          <a:bodyPr wrap="square">
            <a:spAutoFit/>
          </a:bodyPr>
          <a:lstStyle/>
          <a:p>
            <a:r>
              <a:rPr lang="en-GB" b="0" i="0" dirty="0">
                <a:solidFill>
                  <a:srgbClr val="212121"/>
                </a:solidFill>
                <a:effectLst/>
                <a:latin typeface="Courier New" panose="02070309020205020404" pitchFamily="49" charset="0"/>
              </a:rPr>
              <a:t>Correlation between observed and predicted values (Decision Tree): 0.910</a:t>
            </a:r>
            <a:endParaRPr lang="en-GB" dirty="0"/>
          </a:p>
        </p:txBody>
      </p:sp>
    </p:spTree>
    <p:extLst>
      <p:ext uri="{BB962C8B-B14F-4D97-AF65-F5344CB8AC3E}">
        <p14:creationId xmlns:p14="http://schemas.microsoft.com/office/powerpoint/2010/main" val="3185997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7D816-19E4-31AD-0616-55AAABF1625A}"/>
              </a:ext>
            </a:extLst>
          </p:cNvPr>
          <p:cNvSpPr>
            <a:spLocks noGrp="1"/>
          </p:cNvSpPr>
          <p:nvPr>
            <p:ph type="title"/>
          </p:nvPr>
        </p:nvSpPr>
        <p:spPr/>
        <p:txBody>
          <a:bodyPr/>
          <a:lstStyle/>
          <a:p>
            <a:r>
              <a:rPr lang="en-GB" dirty="0"/>
              <a:t>Decision trees. Definitions</a:t>
            </a:r>
            <a:br>
              <a:rPr lang="en-GB" dirty="0"/>
            </a:br>
            <a:r>
              <a:rPr lang="en-GB" dirty="0"/>
              <a:t>Splitting decision</a:t>
            </a:r>
          </a:p>
        </p:txBody>
      </p:sp>
      <p:pic>
        <p:nvPicPr>
          <p:cNvPr id="2050" name="Picture 2">
            <a:extLst>
              <a:ext uri="{FF2B5EF4-FFF2-40B4-BE49-F238E27FC236}">
                <a16:creationId xmlns:a16="http://schemas.microsoft.com/office/drawing/2014/main" id="{302F9781-8550-4A1B-16D3-8AD09604B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2504" y="0"/>
            <a:ext cx="4346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C9ECDD-181C-2959-F5A3-FC6530868B01}"/>
              </a:ext>
            </a:extLst>
          </p:cNvPr>
          <p:cNvSpPr txBox="1"/>
          <p:nvPr/>
        </p:nvSpPr>
        <p:spPr>
          <a:xfrm>
            <a:off x="945081" y="1802947"/>
            <a:ext cx="6097656" cy="4524315"/>
          </a:xfrm>
          <a:prstGeom prst="rect">
            <a:avLst/>
          </a:prstGeom>
          <a:noFill/>
        </p:spPr>
        <p:txBody>
          <a:bodyPr wrap="square">
            <a:spAutoFit/>
          </a:bodyPr>
          <a:lstStyle/>
          <a:p>
            <a:r>
              <a:rPr lang="en-GB" dirty="0"/>
              <a:t>The classification tree searches through each dependent variable to find a single variable that splits the data into two or more groups and this process is repeated until the stopping criteria is invoked.</a:t>
            </a:r>
          </a:p>
          <a:p>
            <a:endParaRPr lang="en-GB" dirty="0"/>
          </a:p>
          <a:p>
            <a:r>
              <a:rPr lang="en-GB" dirty="0"/>
              <a:t>The decision of making strategic splits heavily affects a tree’s accuracy. The decision criteria is different for classification and regression trees.</a:t>
            </a:r>
          </a:p>
          <a:p>
            <a:endParaRPr lang="en-GB" dirty="0"/>
          </a:p>
          <a:p>
            <a:r>
              <a:rPr lang="en-GB" dirty="0"/>
              <a:t>Decision trees use multiple algorithms to decide to split a node in two or more sub-nodes. The common goal for these algorithms is the creation of sub-nodes with increased homogeneity. In other words, we can say that purity of the node increases with respect to the target variable. Decision tree splits the nodes on all available variables and then selects the split which results in most homogeneous sub-nodes.</a:t>
            </a:r>
          </a:p>
        </p:txBody>
      </p:sp>
    </p:spTree>
    <p:extLst>
      <p:ext uri="{BB962C8B-B14F-4D97-AF65-F5344CB8AC3E}">
        <p14:creationId xmlns:p14="http://schemas.microsoft.com/office/powerpoint/2010/main" val="185111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A827-3F6D-53B4-17A6-0A5C9E800421}"/>
              </a:ext>
            </a:extLst>
          </p:cNvPr>
          <p:cNvSpPr>
            <a:spLocks noGrp="1"/>
          </p:cNvSpPr>
          <p:nvPr>
            <p:ph type="title"/>
          </p:nvPr>
        </p:nvSpPr>
        <p:spPr/>
        <p:txBody>
          <a:bodyPr/>
          <a:lstStyle/>
          <a:p>
            <a:r>
              <a:rPr lang="en-GB" dirty="0"/>
              <a:t>Decision trees</a:t>
            </a:r>
            <a:br>
              <a:rPr lang="en-GB" dirty="0"/>
            </a:br>
            <a:r>
              <a:rPr lang="en-GB" dirty="0"/>
              <a:t>Splitting criteria</a:t>
            </a:r>
          </a:p>
        </p:txBody>
      </p:sp>
      <p:sp>
        <p:nvSpPr>
          <p:cNvPr id="4" name="TextBox 3">
            <a:extLst>
              <a:ext uri="{FF2B5EF4-FFF2-40B4-BE49-F238E27FC236}">
                <a16:creationId xmlns:a16="http://schemas.microsoft.com/office/drawing/2014/main" id="{B5F13328-D109-B7C8-2C0D-0B36FD3CDEDB}"/>
              </a:ext>
            </a:extLst>
          </p:cNvPr>
          <p:cNvSpPr txBox="1"/>
          <p:nvPr/>
        </p:nvSpPr>
        <p:spPr>
          <a:xfrm>
            <a:off x="838199" y="1790414"/>
            <a:ext cx="6894443" cy="2862322"/>
          </a:xfrm>
          <a:prstGeom prst="rect">
            <a:avLst/>
          </a:prstGeom>
          <a:noFill/>
        </p:spPr>
        <p:txBody>
          <a:bodyPr wrap="square">
            <a:spAutoFit/>
          </a:bodyPr>
          <a:lstStyle/>
          <a:p>
            <a:pPr algn="just"/>
            <a:r>
              <a:rPr lang="en-GB" b="0" i="0" dirty="0">
                <a:solidFill>
                  <a:srgbClr val="222222"/>
                </a:solidFill>
                <a:effectLst/>
                <a:latin typeface="Lato" panose="020F0502020204030204" pitchFamily="34" charset="0"/>
              </a:rPr>
              <a:t>Node splitting, or simply splitting, divides a node into multiple sub-nodes to create relatively pure nodes. This is done by finding the best split for a node and can be done in multiple ways. The splitting can be broadly divided into two categories based on the type of target variable:</a:t>
            </a:r>
          </a:p>
          <a:p>
            <a:pPr algn="just"/>
            <a:endParaRPr lang="en-GB" b="0" i="0" dirty="0">
              <a:solidFill>
                <a:srgbClr val="222222"/>
              </a:solidFill>
              <a:effectLst/>
              <a:latin typeface="Lato" panose="020F0502020204030204" pitchFamily="34" charset="0"/>
            </a:endParaRPr>
          </a:p>
          <a:p>
            <a:pPr algn="just">
              <a:buFont typeface="+mj-lt"/>
              <a:buAutoNum type="arabicPeriod"/>
            </a:pPr>
            <a:r>
              <a:rPr lang="en-GB" b="1" i="0" dirty="0">
                <a:solidFill>
                  <a:srgbClr val="222222"/>
                </a:solidFill>
                <a:effectLst/>
                <a:latin typeface="Lato" panose="020F0502020204030203" pitchFamily="34" charset="0"/>
              </a:rPr>
              <a:t>Continuous Target Variable:</a:t>
            </a:r>
            <a:r>
              <a:rPr lang="en-GB" b="0" i="0" dirty="0">
                <a:solidFill>
                  <a:srgbClr val="222222"/>
                </a:solidFill>
                <a:effectLst/>
                <a:latin typeface="Lato" panose="020F0502020204030203" pitchFamily="34" charset="0"/>
              </a:rPr>
              <a:t> Reduction in Variance</a:t>
            </a:r>
          </a:p>
          <a:p>
            <a:pPr algn="just">
              <a:buFont typeface="+mj-lt"/>
              <a:buAutoNum type="arabicPeriod"/>
            </a:pPr>
            <a:r>
              <a:rPr lang="en-GB" b="1" i="0" dirty="0">
                <a:solidFill>
                  <a:srgbClr val="222222"/>
                </a:solidFill>
                <a:effectLst/>
                <a:latin typeface="Lato" panose="020F0502020204030203" pitchFamily="34" charset="0"/>
              </a:rPr>
              <a:t>Categorical Target Variable:</a:t>
            </a:r>
            <a:r>
              <a:rPr lang="en-GB" b="0" i="0" dirty="0">
                <a:solidFill>
                  <a:srgbClr val="222222"/>
                </a:solidFill>
                <a:effectLst/>
                <a:latin typeface="Lato" panose="020F0502020204030203" pitchFamily="34" charset="0"/>
              </a:rPr>
              <a:t> </a:t>
            </a:r>
          </a:p>
          <a:p>
            <a:pPr algn="just"/>
            <a:r>
              <a:rPr lang="en-GB" dirty="0">
                <a:solidFill>
                  <a:srgbClr val="222222"/>
                </a:solidFill>
                <a:latin typeface="Lato" panose="020F0502020204030203" pitchFamily="34" charset="0"/>
              </a:rPr>
              <a:t>	</a:t>
            </a:r>
            <a:r>
              <a:rPr lang="en-GB" b="0" i="0" dirty="0">
                <a:solidFill>
                  <a:srgbClr val="222222"/>
                </a:solidFill>
                <a:effectLst/>
                <a:latin typeface="Lato" panose="020F0502020204030203" pitchFamily="34" charset="0"/>
              </a:rPr>
              <a:t>Gini Impurity, Information Gain, and Chi-Square</a:t>
            </a:r>
          </a:p>
          <a:p>
            <a:pPr algn="just"/>
            <a:endParaRPr lang="en-GB" b="0" i="0" dirty="0">
              <a:solidFill>
                <a:srgbClr val="222222"/>
              </a:solidFill>
              <a:effectLst/>
              <a:latin typeface="Lato" panose="020F0502020204030203" pitchFamily="34" charset="0"/>
            </a:endParaRPr>
          </a:p>
        </p:txBody>
      </p:sp>
      <p:pic>
        <p:nvPicPr>
          <p:cNvPr id="5" name="Picture 2">
            <a:extLst>
              <a:ext uri="{FF2B5EF4-FFF2-40B4-BE49-F238E27FC236}">
                <a16:creationId xmlns:a16="http://schemas.microsoft.com/office/drawing/2014/main" id="{E9FD1E8B-BFAB-1172-6DED-43709F549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5425" y="0"/>
            <a:ext cx="43465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260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A827-3F6D-53B4-17A6-0A5C9E800421}"/>
              </a:ext>
            </a:extLst>
          </p:cNvPr>
          <p:cNvSpPr>
            <a:spLocks noGrp="1"/>
          </p:cNvSpPr>
          <p:nvPr>
            <p:ph type="title"/>
          </p:nvPr>
        </p:nvSpPr>
        <p:spPr/>
        <p:txBody>
          <a:bodyPr/>
          <a:lstStyle/>
          <a:p>
            <a:r>
              <a:rPr lang="en-GB" dirty="0"/>
              <a:t>Decision trees</a:t>
            </a:r>
            <a:br>
              <a:rPr lang="en-GB" dirty="0"/>
            </a:br>
            <a:r>
              <a:rPr lang="en-GB" dirty="0"/>
              <a:t>Splitting criteria</a:t>
            </a:r>
          </a:p>
        </p:txBody>
      </p:sp>
      <p:sp>
        <p:nvSpPr>
          <p:cNvPr id="5" name="TextBox 4">
            <a:extLst>
              <a:ext uri="{FF2B5EF4-FFF2-40B4-BE49-F238E27FC236}">
                <a16:creationId xmlns:a16="http://schemas.microsoft.com/office/drawing/2014/main" id="{91CAC7B5-9ED1-8517-9130-9B6A3BDB3564}"/>
              </a:ext>
            </a:extLst>
          </p:cNvPr>
          <p:cNvSpPr txBox="1"/>
          <p:nvPr/>
        </p:nvSpPr>
        <p:spPr>
          <a:xfrm>
            <a:off x="838200" y="1782206"/>
            <a:ext cx="11208026" cy="4247317"/>
          </a:xfrm>
          <a:prstGeom prst="rect">
            <a:avLst/>
          </a:prstGeom>
          <a:noFill/>
        </p:spPr>
        <p:txBody>
          <a:bodyPr wrap="square">
            <a:spAutoFit/>
          </a:bodyPr>
          <a:lstStyle/>
          <a:p>
            <a:r>
              <a:rPr lang="en-GB" b="1" dirty="0">
                <a:effectLst/>
              </a:rPr>
              <a:t>Gini Index</a:t>
            </a:r>
            <a:br>
              <a:rPr lang="en-GB" dirty="0">
                <a:effectLst/>
              </a:rPr>
            </a:br>
            <a:r>
              <a:rPr lang="en-GB" dirty="0">
                <a:effectLst/>
              </a:rPr>
              <a:t>The Gini Index or Gini Impurity is calculated by subtracting the sum of the squared probabilities of each class from one. It favours mostly the larger partitions and are very simple to implement. In simple terms, it calculates the probability of a certain randomly selected feature that was classified incorrectly.</a:t>
            </a:r>
          </a:p>
          <a:p>
            <a:endParaRPr lang="en-GB" dirty="0">
              <a:effectLst/>
            </a:endParaRPr>
          </a:p>
          <a:p>
            <a:r>
              <a:rPr lang="en-GB" dirty="0">
                <a:effectLst/>
              </a:rPr>
              <a:t>The Gini Index varies between 0 and 1, where 0 represents purity of the classification and 1 denotes random distribution of elements among various classes. A Gini Index of 0.5 shows that there is equal distribution of elements across some classes.</a:t>
            </a:r>
          </a:p>
          <a:p>
            <a:endParaRPr lang="en-GB" dirty="0"/>
          </a:p>
          <a:p>
            <a:endParaRPr lang="en-GB" dirty="0">
              <a:effectLst/>
            </a:endParaRPr>
          </a:p>
          <a:p>
            <a:endParaRPr lang="en-GB" b="1" dirty="0"/>
          </a:p>
          <a:p>
            <a:r>
              <a:rPr lang="en-GB" b="0" i="0" dirty="0">
                <a:solidFill>
                  <a:srgbClr val="231F20"/>
                </a:solidFill>
                <a:effectLst/>
                <a:latin typeface="circular-xx"/>
              </a:rPr>
              <a:t>The Gini Index works on categorical variables and gives the results in terms of “success” or “failure” and hence performs only binary split. It isn’t computationally intensive as its counterpart – Information Gain. From the Gini Index, the value of another parameter named Gini Gain is calculated whose value is maximised with each iteration by the Decision Tree to get the perfect CART</a:t>
            </a:r>
            <a:endParaRPr lang="en-GB" dirty="0">
              <a:effectLst/>
            </a:endParaRPr>
          </a:p>
        </p:txBody>
      </p:sp>
      <p:pic>
        <p:nvPicPr>
          <p:cNvPr id="6" name="Picture 5">
            <a:extLst>
              <a:ext uri="{FF2B5EF4-FFF2-40B4-BE49-F238E27FC236}">
                <a16:creationId xmlns:a16="http://schemas.microsoft.com/office/drawing/2014/main" id="{CAC95D99-0C5E-B86C-BFAA-52C2C6C92A4D}"/>
              </a:ext>
            </a:extLst>
          </p:cNvPr>
          <p:cNvPicPr>
            <a:picLocks noChangeAspect="1"/>
          </p:cNvPicPr>
          <p:nvPr/>
        </p:nvPicPr>
        <p:blipFill>
          <a:blip r:embed="rId2"/>
          <a:stretch>
            <a:fillRect/>
          </a:stretch>
        </p:blipFill>
        <p:spPr>
          <a:xfrm>
            <a:off x="3107911" y="4010715"/>
            <a:ext cx="2090254" cy="672982"/>
          </a:xfrm>
          <a:prstGeom prst="rect">
            <a:avLst/>
          </a:prstGeom>
        </p:spPr>
      </p:pic>
    </p:spTree>
    <p:extLst>
      <p:ext uri="{BB962C8B-B14F-4D97-AF65-F5344CB8AC3E}">
        <p14:creationId xmlns:p14="http://schemas.microsoft.com/office/powerpoint/2010/main" val="2186631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A827-3F6D-53B4-17A6-0A5C9E800421}"/>
              </a:ext>
            </a:extLst>
          </p:cNvPr>
          <p:cNvSpPr>
            <a:spLocks noGrp="1"/>
          </p:cNvSpPr>
          <p:nvPr>
            <p:ph type="title"/>
          </p:nvPr>
        </p:nvSpPr>
        <p:spPr/>
        <p:txBody>
          <a:bodyPr/>
          <a:lstStyle/>
          <a:p>
            <a:r>
              <a:rPr lang="en-GB" dirty="0"/>
              <a:t>Decision trees</a:t>
            </a:r>
            <a:br>
              <a:rPr lang="en-GB" dirty="0"/>
            </a:br>
            <a:r>
              <a:rPr lang="en-GB" dirty="0"/>
              <a:t>Splitting criteria</a:t>
            </a:r>
          </a:p>
        </p:txBody>
      </p:sp>
      <p:sp>
        <p:nvSpPr>
          <p:cNvPr id="4" name="TextBox 3">
            <a:extLst>
              <a:ext uri="{FF2B5EF4-FFF2-40B4-BE49-F238E27FC236}">
                <a16:creationId xmlns:a16="http://schemas.microsoft.com/office/drawing/2014/main" id="{CC72C7AE-1CAC-D811-DA57-6A5870F4C9A4}"/>
              </a:ext>
            </a:extLst>
          </p:cNvPr>
          <p:cNvSpPr txBox="1"/>
          <p:nvPr/>
        </p:nvSpPr>
        <p:spPr>
          <a:xfrm>
            <a:off x="838200" y="1690688"/>
            <a:ext cx="8256104" cy="4524315"/>
          </a:xfrm>
          <a:prstGeom prst="rect">
            <a:avLst/>
          </a:prstGeom>
          <a:noFill/>
        </p:spPr>
        <p:txBody>
          <a:bodyPr wrap="square">
            <a:spAutoFit/>
          </a:bodyPr>
          <a:lstStyle/>
          <a:p>
            <a:r>
              <a:rPr lang="en-GB" b="1" dirty="0"/>
              <a:t>Information Gain </a:t>
            </a:r>
          </a:p>
          <a:p>
            <a:endParaRPr lang="en-GB" b="1" dirty="0"/>
          </a:p>
          <a:p>
            <a:endParaRPr lang="en-GB" dirty="0"/>
          </a:p>
          <a:p>
            <a:r>
              <a:rPr lang="en-GB" dirty="0"/>
              <a:t>Entropy is used for calculating the purity of a node. The lower the value of entropy, the higher the purity of the node. The entropy of a homogeneous node is zero. Since we subtract entropy from 1, the Information Gain is higher for the purer nodes with a maximum value of 1. </a:t>
            </a:r>
          </a:p>
          <a:p>
            <a:endParaRPr lang="en-GB" dirty="0"/>
          </a:p>
          <a:p>
            <a:endParaRPr lang="en-GB" dirty="0"/>
          </a:p>
          <a:p>
            <a:endParaRPr lang="en-GB" dirty="0"/>
          </a:p>
          <a:p>
            <a:r>
              <a:rPr lang="en-GB" dirty="0"/>
              <a:t>Steps to split a decision tree using Information Gain:</a:t>
            </a:r>
          </a:p>
          <a:p>
            <a:endParaRPr lang="en-GB" dirty="0"/>
          </a:p>
          <a:p>
            <a:r>
              <a:rPr lang="en-GB" dirty="0"/>
              <a:t>[1] For each split, individually calculate the entropy of each child node</a:t>
            </a:r>
          </a:p>
          <a:p>
            <a:r>
              <a:rPr lang="en-GB" dirty="0"/>
              <a:t>[2] Calculate the entropy of each split as the weighted average entropy of child nodes</a:t>
            </a:r>
          </a:p>
          <a:p>
            <a:r>
              <a:rPr lang="en-GB" dirty="0"/>
              <a:t>[3] Select the split with the lowest entropy or highest information gain</a:t>
            </a:r>
          </a:p>
          <a:p>
            <a:r>
              <a:rPr lang="en-GB" dirty="0"/>
              <a:t>[4] Until you achieve homogeneous nodes, repeat steps 1-3</a:t>
            </a:r>
          </a:p>
        </p:txBody>
      </p:sp>
      <p:pic>
        <p:nvPicPr>
          <p:cNvPr id="5" name="Picture 4">
            <a:extLst>
              <a:ext uri="{FF2B5EF4-FFF2-40B4-BE49-F238E27FC236}">
                <a16:creationId xmlns:a16="http://schemas.microsoft.com/office/drawing/2014/main" id="{454371E7-2ECF-63A2-FCD4-480D8FC7D16A}"/>
              </a:ext>
            </a:extLst>
          </p:cNvPr>
          <p:cNvPicPr>
            <a:picLocks noChangeAspect="1"/>
          </p:cNvPicPr>
          <p:nvPr/>
        </p:nvPicPr>
        <p:blipFill>
          <a:blip r:embed="rId2"/>
          <a:stretch>
            <a:fillRect/>
          </a:stretch>
        </p:blipFill>
        <p:spPr>
          <a:xfrm>
            <a:off x="2577548" y="2013721"/>
            <a:ext cx="3886205" cy="431306"/>
          </a:xfrm>
          <a:prstGeom prst="rect">
            <a:avLst/>
          </a:prstGeom>
        </p:spPr>
      </p:pic>
      <p:pic>
        <p:nvPicPr>
          <p:cNvPr id="6" name="Picture 5">
            <a:extLst>
              <a:ext uri="{FF2B5EF4-FFF2-40B4-BE49-F238E27FC236}">
                <a16:creationId xmlns:a16="http://schemas.microsoft.com/office/drawing/2014/main" id="{643D489A-80A3-640C-4F83-5C15927A775E}"/>
              </a:ext>
            </a:extLst>
          </p:cNvPr>
          <p:cNvPicPr>
            <a:picLocks noChangeAspect="1"/>
          </p:cNvPicPr>
          <p:nvPr/>
        </p:nvPicPr>
        <p:blipFill>
          <a:blip r:embed="rId3"/>
          <a:stretch>
            <a:fillRect/>
          </a:stretch>
        </p:blipFill>
        <p:spPr>
          <a:xfrm>
            <a:off x="2448339" y="3581682"/>
            <a:ext cx="2596834" cy="831292"/>
          </a:xfrm>
          <a:prstGeom prst="rect">
            <a:avLst/>
          </a:prstGeom>
        </p:spPr>
      </p:pic>
    </p:spTree>
    <p:extLst>
      <p:ext uri="{BB962C8B-B14F-4D97-AF65-F5344CB8AC3E}">
        <p14:creationId xmlns:p14="http://schemas.microsoft.com/office/powerpoint/2010/main" val="4077556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A2DD3-0C50-3D83-B37F-317422AD53D3}"/>
              </a:ext>
            </a:extLst>
          </p:cNvPr>
          <p:cNvSpPr>
            <a:spLocks noGrp="1"/>
          </p:cNvSpPr>
          <p:nvPr>
            <p:ph type="title"/>
          </p:nvPr>
        </p:nvSpPr>
        <p:spPr/>
        <p:txBody>
          <a:bodyPr/>
          <a:lstStyle/>
          <a:p>
            <a:r>
              <a:rPr lang="en-GB" dirty="0"/>
              <a:t>Decision trees.</a:t>
            </a:r>
            <a:br>
              <a:rPr lang="en-GB" dirty="0"/>
            </a:br>
            <a:r>
              <a:rPr lang="en-GB" dirty="0"/>
              <a:t>Splitting criteria</a:t>
            </a:r>
          </a:p>
        </p:txBody>
      </p:sp>
      <p:sp>
        <p:nvSpPr>
          <p:cNvPr id="5" name="TextBox 4">
            <a:extLst>
              <a:ext uri="{FF2B5EF4-FFF2-40B4-BE49-F238E27FC236}">
                <a16:creationId xmlns:a16="http://schemas.microsoft.com/office/drawing/2014/main" id="{385B43F7-8060-7C90-FB3C-BC8A1709A182}"/>
              </a:ext>
            </a:extLst>
          </p:cNvPr>
          <p:cNvSpPr txBox="1"/>
          <p:nvPr/>
        </p:nvSpPr>
        <p:spPr>
          <a:xfrm>
            <a:off x="838200" y="1690688"/>
            <a:ext cx="9886122" cy="4247317"/>
          </a:xfrm>
          <a:prstGeom prst="rect">
            <a:avLst/>
          </a:prstGeom>
          <a:noFill/>
        </p:spPr>
        <p:txBody>
          <a:bodyPr wrap="square">
            <a:spAutoFit/>
          </a:bodyPr>
          <a:lstStyle/>
          <a:p>
            <a:r>
              <a:rPr lang="en-GB" b="1" dirty="0" err="1"/>
              <a:t>ChiSq</a:t>
            </a:r>
            <a:r>
              <a:rPr lang="en-GB" b="1" dirty="0"/>
              <a:t> approach</a:t>
            </a:r>
            <a:r>
              <a:rPr lang="en-GB" dirty="0"/>
              <a:t> – multiple output classes</a:t>
            </a:r>
          </a:p>
          <a:p>
            <a:endParaRPr lang="en-GB" dirty="0"/>
          </a:p>
          <a:p>
            <a:endParaRPr lang="en-GB" dirty="0"/>
          </a:p>
          <a:p>
            <a:endParaRPr lang="en-GB" dirty="0"/>
          </a:p>
          <a:p>
            <a:r>
              <a:rPr lang="en-GB" dirty="0"/>
              <a:t>the Expected is the expected value for a class in a child node based on the distribution of classes in the parent node, and the Actual is the actual value for a class in a child node.</a:t>
            </a:r>
          </a:p>
          <a:p>
            <a:endParaRPr lang="en-GB" dirty="0"/>
          </a:p>
          <a:p>
            <a:r>
              <a:rPr lang="en-GB" dirty="0"/>
              <a:t>The higher the value, the higher will be the differences between parent and child nodes, i.e., the higher will be the homogeneity.</a:t>
            </a:r>
          </a:p>
          <a:p>
            <a:endParaRPr lang="en-GB" dirty="0"/>
          </a:p>
          <a:p>
            <a:r>
              <a:rPr lang="en-GB" dirty="0"/>
              <a:t>[1] For each split, individually calculate the Chi-</a:t>
            </a:r>
            <a:r>
              <a:rPr lang="en-GB" dirty="0" err="1"/>
              <a:t>Sq</a:t>
            </a:r>
            <a:r>
              <a:rPr lang="en-GB" dirty="0"/>
              <a:t> value of each child node </a:t>
            </a:r>
          </a:p>
          <a:p>
            <a:r>
              <a:rPr lang="en-GB" dirty="0"/>
              <a:t>	i.e. taking the sum of Chi-</a:t>
            </a:r>
            <a:r>
              <a:rPr lang="en-GB" dirty="0" err="1"/>
              <a:t>Sq</a:t>
            </a:r>
            <a:r>
              <a:rPr lang="en-GB" dirty="0"/>
              <a:t> values for each class in a node</a:t>
            </a:r>
          </a:p>
          <a:p>
            <a:r>
              <a:rPr lang="en-GB" dirty="0"/>
              <a:t>[2] Calculate the Chi-</a:t>
            </a:r>
            <a:r>
              <a:rPr lang="en-GB" dirty="0" err="1"/>
              <a:t>Sq</a:t>
            </a:r>
            <a:r>
              <a:rPr lang="en-GB" dirty="0"/>
              <a:t> value of each split as the sum of Chi-</a:t>
            </a:r>
            <a:r>
              <a:rPr lang="en-GB" dirty="0" err="1"/>
              <a:t>Sq</a:t>
            </a:r>
            <a:r>
              <a:rPr lang="en-GB" dirty="0"/>
              <a:t> values for all the child nodes</a:t>
            </a:r>
          </a:p>
          <a:p>
            <a:r>
              <a:rPr lang="en-GB" dirty="0"/>
              <a:t>[3] Select the split with a higher Chi-Square value</a:t>
            </a:r>
          </a:p>
          <a:p>
            <a:r>
              <a:rPr lang="en-GB" dirty="0"/>
              <a:t>[4] Until you achieve homogeneous nodes, repeat steps 1-3</a:t>
            </a:r>
          </a:p>
        </p:txBody>
      </p:sp>
      <p:pic>
        <p:nvPicPr>
          <p:cNvPr id="6" name="Picture 5">
            <a:extLst>
              <a:ext uri="{FF2B5EF4-FFF2-40B4-BE49-F238E27FC236}">
                <a16:creationId xmlns:a16="http://schemas.microsoft.com/office/drawing/2014/main" id="{C932C67F-146D-4DD6-FEC6-2A5434934FB8}"/>
              </a:ext>
            </a:extLst>
          </p:cNvPr>
          <p:cNvPicPr>
            <a:picLocks noChangeAspect="1"/>
          </p:cNvPicPr>
          <p:nvPr/>
        </p:nvPicPr>
        <p:blipFill>
          <a:blip r:embed="rId2"/>
          <a:stretch>
            <a:fillRect/>
          </a:stretch>
        </p:blipFill>
        <p:spPr>
          <a:xfrm>
            <a:off x="3253410" y="2002239"/>
            <a:ext cx="4161182" cy="825317"/>
          </a:xfrm>
          <a:prstGeom prst="rect">
            <a:avLst/>
          </a:prstGeom>
        </p:spPr>
      </p:pic>
    </p:spTree>
    <p:extLst>
      <p:ext uri="{BB962C8B-B14F-4D97-AF65-F5344CB8AC3E}">
        <p14:creationId xmlns:p14="http://schemas.microsoft.com/office/powerpoint/2010/main" val="2101242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A827-3F6D-53B4-17A6-0A5C9E800421}"/>
              </a:ext>
            </a:extLst>
          </p:cNvPr>
          <p:cNvSpPr>
            <a:spLocks noGrp="1"/>
          </p:cNvSpPr>
          <p:nvPr>
            <p:ph type="title"/>
          </p:nvPr>
        </p:nvSpPr>
        <p:spPr/>
        <p:txBody>
          <a:bodyPr/>
          <a:lstStyle/>
          <a:p>
            <a:r>
              <a:rPr lang="en-GB" dirty="0"/>
              <a:t>Decision trees</a:t>
            </a:r>
            <a:br>
              <a:rPr lang="en-GB" dirty="0"/>
            </a:br>
            <a:r>
              <a:rPr lang="en-GB" dirty="0"/>
              <a:t>Splitting criteria. Continuous output</a:t>
            </a:r>
          </a:p>
        </p:txBody>
      </p:sp>
      <p:sp>
        <p:nvSpPr>
          <p:cNvPr id="4" name="TextBox 3">
            <a:extLst>
              <a:ext uri="{FF2B5EF4-FFF2-40B4-BE49-F238E27FC236}">
                <a16:creationId xmlns:a16="http://schemas.microsoft.com/office/drawing/2014/main" id="{F4AA63D0-F24F-58AB-AF43-C369523B46BE}"/>
              </a:ext>
            </a:extLst>
          </p:cNvPr>
          <p:cNvSpPr txBox="1"/>
          <p:nvPr/>
        </p:nvSpPr>
        <p:spPr>
          <a:xfrm>
            <a:off x="838199" y="1794517"/>
            <a:ext cx="8594036" cy="2585323"/>
          </a:xfrm>
          <a:prstGeom prst="rect">
            <a:avLst/>
          </a:prstGeom>
          <a:noFill/>
        </p:spPr>
        <p:txBody>
          <a:bodyPr wrap="square">
            <a:spAutoFit/>
          </a:bodyPr>
          <a:lstStyle/>
          <a:p>
            <a:r>
              <a:rPr lang="en-GB" b="0" i="0" dirty="0">
                <a:solidFill>
                  <a:srgbClr val="222222"/>
                </a:solidFill>
                <a:effectLst/>
                <a:latin typeface="Lato" panose="020F0502020204030203" pitchFamily="34" charset="0"/>
              </a:rPr>
              <a:t>Variance is used for calculating the homogeneity of a node. If a node is entirely homogeneous, then the variance is zero.</a:t>
            </a:r>
          </a:p>
          <a:p>
            <a:endParaRPr lang="en-GB" dirty="0">
              <a:solidFill>
                <a:srgbClr val="222222"/>
              </a:solidFill>
              <a:latin typeface="Lato" panose="020F0502020204030203" pitchFamily="34" charset="0"/>
            </a:endParaRPr>
          </a:p>
          <a:p>
            <a:r>
              <a:rPr lang="en-GB" dirty="0"/>
              <a:t>The steps to split a node in a tree using the reduction in variance method:</a:t>
            </a:r>
          </a:p>
          <a:p>
            <a:endParaRPr lang="en-GB" dirty="0"/>
          </a:p>
          <a:p>
            <a:r>
              <a:rPr lang="en-GB" dirty="0"/>
              <a:t>[1] For each split, individually calculate the variance of each child node</a:t>
            </a:r>
          </a:p>
          <a:p>
            <a:r>
              <a:rPr lang="en-GB" dirty="0"/>
              <a:t>[2] Calculate the variance of each split as the weighted average variance of child nodes</a:t>
            </a:r>
          </a:p>
          <a:p>
            <a:r>
              <a:rPr lang="en-GB" dirty="0"/>
              <a:t>[3] Select the split with the lowest variance</a:t>
            </a:r>
          </a:p>
          <a:p>
            <a:r>
              <a:rPr lang="en-GB" dirty="0"/>
              <a:t>[4] Perform steps 1-3 until completely homogeneous nodes are achieved</a:t>
            </a:r>
          </a:p>
        </p:txBody>
      </p:sp>
      <p:pic>
        <p:nvPicPr>
          <p:cNvPr id="5" name="Picture 4">
            <a:extLst>
              <a:ext uri="{FF2B5EF4-FFF2-40B4-BE49-F238E27FC236}">
                <a16:creationId xmlns:a16="http://schemas.microsoft.com/office/drawing/2014/main" id="{62C3431A-F717-B267-E41F-D120EE3EFC37}"/>
              </a:ext>
            </a:extLst>
          </p:cNvPr>
          <p:cNvPicPr>
            <a:picLocks noChangeAspect="1"/>
          </p:cNvPicPr>
          <p:nvPr/>
        </p:nvPicPr>
        <p:blipFill>
          <a:blip r:embed="rId2"/>
          <a:stretch>
            <a:fillRect/>
          </a:stretch>
        </p:blipFill>
        <p:spPr>
          <a:xfrm>
            <a:off x="1176130" y="4379840"/>
            <a:ext cx="2272748" cy="642903"/>
          </a:xfrm>
          <a:prstGeom prst="rect">
            <a:avLst/>
          </a:prstGeom>
        </p:spPr>
      </p:pic>
    </p:spTree>
    <p:extLst>
      <p:ext uri="{BB962C8B-B14F-4D97-AF65-F5344CB8AC3E}">
        <p14:creationId xmlns:p14="http://schemas.microsoft.com/office/powerpoint/2010/main" val="2870289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A827-3F6D-53B4-17A6-0A5C9E800421}"/>
              </a:ext>
            </a:extLst>
          </p:cNvPr>
          <p:cNvSpPr>
            <a:spLocks noGrp="1"/>
          </p:cNvSpPr>
          <p:nvPr>
            <p:ph type="title"/>
          </p:nvPr>
        </p:nvSpPr>
        <p:spPr/>
        <p:txBody>
          <a:bodyPr/>
          <a:lstStyle/>
          <a:p>
            <a:r>
              <a:rPr lang="en-GB" dirty="0"/>
              <a:t>Decision trees</a:t>
            </a:r>
            <a:br>
              <a:rPr lang="en-GB" dirty="0"/>
            </a:br>
            <a:r>
              <a:rPr lang="en-GB" dirty="0"/>
              <a:t>Advantages. Disadvantages</a:t>
            </a:r>
          </a:p>
        </p:txBody>
      </p:sp>
      <p:sp>
        <p:nvSpPr>
          <p:cNvPr id="4" name="TextBox 3">
            <a:extLst>
              <a:ext uri="{FF2B5EF4-FFF2-40B4-BE49-F238E27FC236}">
                <a16:creationId xmlns:a16="http://schemas.microsoft.com/office/drawing/2014/main" id="{90ED8F88-B5A2-6D9C-F824-57DB32947BD8}"/>
              </a:ext>
            </a:extLst>
          </p:cNvPr>
          <p:cNvSpPr txBox="1"/>
          <p:nvPr/>
        </p:nvSpPr>
        <p:spPr>
          <a:xfrm>
            <a:off x="758687" y="2870973"/>
            <a:ext cx="7705311" cy="3693319"/>
          </a:xfrm>
          <a:prstGeom prst="rect">
            <a:avLst/>
          </a:prstGeom>
          <a:noFill/>
        </p:spPr>
        <p:txBody>
          <a:bodyPr wrap="square">
            <a:spAutoFit/>
          </a:bodyPr>
          <a:lstStyle/>
          <a:p>
            <a:r>
              <a:rPr lang="en-GB" dirty="0"/>
              <a:t>Advantages of decision tree</a:t>
            </a:r>
          </a:p>
          <a:p>
            <a:endParaRPr lang="en-GB" dirty="0"/>
          </a:p>
          <a:p>
            <a:r>
              <a:rPr lang="en-GB" dirty="0"/>
              <a:t>[1] Simple to understand and use</a:t>
            </a:r>
          </a:p>
          <a:p>
            <a:r>
              <a:rPr lang="en-GB" dirty="0"/>
              <a:t>[2] Algorithms are robust to noisy data</a:t>
            </a:r>
          </a:p>
          <a:p>
            <a:r>
              <a:rPr lang="en-GB" dirty="0"/>
              <a:t>[3] Useful in data exploration</a:t>
            </a:r>
          </a:p>
          <a:p>
            <a:r>
              <a:rPr lang="en-GB" dirty="0"/>
              <a:t>decision tree is non parametric no assumptions on the distribution of variables</a:t>
            </a:r>
          </a:p>
          <a:p>
            <a:endParaRPr lang="en-GB" dirty="0"/>
          </a:p>
          <a:p>
            <a:r>
              <a:rPr lang="en-GB" dirty="0"/>
              <a:t>Disadvantages of decision tree</a:t>
            </a:r>
          </a:p>
          <a:p>
            <a:endParaRPr lang="en-GB" dirty="0"/>
          </a:p>
          <a:p>
            <a:r>
              <a:rPr lang="en-GB" dirty="0"/>
              <a:t>1.Overfitting is the common disadvantage of decision trees [also trees can get trapped into local optima]. Can be partially addressed by constraining the model parameter and by pruning.</a:t>
            </a:r>
          </a:p>
          <a:p>
            <a:r>
              <a:rPr lang="en-GB" dirty="0"/>
              <a:t>2. It is not ideal for continuous variables as in it looses information</a:t>
            </a:r>
          </a:p>
        </p:txBody>
      </p:sp>
      <p:sp>
        <p:nvSpPr>
          <p:cNvPr id="6" name="TextBox 5">
            <a:extLst>
              <a:ext uri="{FF2B5EF4-FFF2-40B4-BE49-F238E27FC236}">
                <a16:creationId xmlns:a16="http://schemas.microsoft.com/office/drawing/2014/main" id="{78A7101C-BBA9-854B-5883-0AC081705006}"/>
              </a:ext>
            </a:extLst>
          </p:cNvPr>
          <p:cNvSpPr txBox="1"/>
          <p:nvPr/>
        </p:nvSpPr>
        <p:spPr>
          <a:xfrm>
            <a:off x="4929394" y="1690688"/>
            <a:ext cx="7069207" cy="2031325"/>
          </a:xfrm>
          <a:prstGeom prst="rect">
            <a:avLst/>
          </a:prstGeom>
          <a:noFill/>
        </p:spPr>
        <p:txBody>
          <a:bodyPr wrap="square">
            <a:spAutoFit/>
          </a:bodyPr>
          <a:lstStyle/>
          <a:p>
            <a:r>
              <a:rPr lang="en-GB" dirty="0"/>
              <a:t>Some parameters used for building a tree and constrain overfitting</a:t>
            </a:r>
          </a:p>
          <a:p>
            <a:endParaRPr lang="en-GB" dirty="0"/>
          </a:p>
          <a:p>
            <a:r>
              <a:rPr lang="en-GB" dirty="0"/>
              <a:t>Minimum sample for a node split</a:t>
            </a:r>
          </a:p>
          <a:p>
            <a:r>
              <a:rPr lang="en-GB" dirty="0"/>
              <a:t>Minimum sample for a terminal node</a:t>
            </a:r>
          </a:p>
          <a:p>
            <a:r>
              <a:rPr lang="en-GB" dirty="0"/>
              <a:t>Maximum depth of a tree</a:t>
            </a:r>
          </a:p>
          <a:p>
            <a:r>
              <a:rPr lang="en-GB" dirty="0"/>
              <a:t>Maximum number of terminal nodes</a:t>
            </a:r>
          </a:p>
          <a:p>
            <a:r>
              <a:rPr lang="en-GB" dirty="0"/>
              <a:t>Maximum features considered for a split</a:t>
            </a:r>
          </a:p>
        </p:txBody>
      </p:sp>
    </p:spTree>
    <p:extLst>
      <p:ext uri="{BB962C8B-B14F-4D97-AF65-F5344CB8AC3E}">
        <p14:creationId xmlns:p14="http://schemas.microsoft.com/office/powerpoint/2010/main" val="352902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TotalTime>
  <Words>1164</Words>
  <Application>Microsoft Macintosh PowerPoint</Application>
  <PresentationFormat>Widescreen</PresentationFormat>
  <Paragraphs>112</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circular-xx</vt:lpstr>
      <vt:lpstr>Courier New</vt:lpstr>
      <vt:lpstr>Lato</vt:lpstr>
      <vt:lpstr>Office Theme</vt:lpstr>
      <vt:lpstr>Applied Data Science L11. Decision Trees</vt:lpstr>
      <vt:lpstr>Decision trees. Definitions</vt:lpstr>
      <vt:lpstr>Decision trees. Definitions Splitting decision</vt:lpstr>
      <vt:lpstr>Decision trees Splitting criteria</vt:lpstr>
      <vt:lpstr>Decision trees Splitting criteria</vt:lpstr>
      <vt:lpstr>Decision trees Splitting criteria</vt:lpstr>
      <vt:lpstr>Decision trees. Splitting criteria</vt:lpstr>
      <vt:lpstr>Decision trees Splitting criteria. Continuous output</vt:lpstr>
      <vt:lpstr>Decision trees Advantages. Disadvantages</vt:lpstr>
      <vt:lpstr>Decision trees. Example 1. Car dataset</vt:lpstr>
      <vt:lpstr>Decision trees Example 1. Car dataset</vt:lpstr>
      <vt:lpstr>Decision trees Example 1. Car dataset</vt:lpstr>
      <vt:lpstr>Decision trees Example 1. Car dataset. Gini</vt:lpstr>
      <vt:lpstr>Decision trees Example 1. Car dataset. Entropy</vt:lpstr>
      <vt:lpstr>Decision trees Example 1. Car dataset</vt:lpstr>
      <vt:lpstr>Decision trees Example 1. Car dataset</vt:lpstr>
      <vt:lpstr>Decision trees Example 1. Car dataset</vt:lpstr>
      <vt:lpstr>Decision trees Example 1. Car dataset</vt:lpstr>
      <vt:lpstr>Decision trees Cell Segmentation example</vt:lpstr>
      <vt:lpstr>Decision trees Cell Segmentation example</vt:lpstr>
      <vt:lpstr>Decision trees Cell Segmentation example</vt:lpstr>
      <vt:lpstr>Decision trees Blood brain barrier example</vt:lpstr>
      <vt:lpstr>Decision trees Blood brain barrier example</vt:lpstr>
      <vt:lpstr>Decision trees Blood brain barrier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Data Science L11. Decision Trees</dc:title>
  <dc:creator>Irina Mohorianu</dc:creator>
  <cp:lastModifiedBy>Irina Mohorianu</cp:lastModifiedBy>
  <cp:revision>4</cp:revision>
  <dcterms:created xsi:type="dcterms:W3CDTF">2023-10-29T19:03:46Z</dcterms:created>
  <dcterms:modified xsi:type="dcterms:W3CDTF">2023-11-02T05:38:59Z</dcterms:modified>
</cp:coreProperties>
</file>